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8" r:id="rId5"/>
  </p:sldMasterIdLst>
  <p:notesMasterIdLst>
    <p:notesMasterId r:id="rId26"/>
  </p:notesMasterIdLst>
  <p:handoutMasterIdLst>
    <p:handoutMasterId r:id="rId27"/>
  </p:handoutMasterIdLst>
  <p:sldIdLst>
    <p:sldId id="299" r:id="rId6"/>
    <p:sldId id="260" r:id="rId7"/>
    <p:sldId id="2095" r:id="rId8"/>
    <p:sldId id="2096" r:id="rId9"/>
    <p:sldId id="2109" r:id="rId10"/>
    <p:sldId id="257" r:id="rId11"/>
    <p:sldId id="2103" r:id="rId12"/>
    <p:sldId id="2094" r:id="rId13"/>
    <p:sldId id="2105" r:id="rId14"/>
    <p:sldId id="2106" r:id="rId15"/>
    <p:sldId id="2107" r:id="rId16"/>
    <p:sldId id="2116" r:id="rId17"/>
    <p:sldId id="2115" r:id="rId18"/>
    <p:sldId id="2114" r:id="rId19"/>
    <p:sldId id="2108" r:id="rId20"/>
    <p:sldId id="2112" r:id="rId21"/>
    <p:sldId id="2113" r:id="rId22"/>
    <p:sldId id="2101" r:id="rId23"/>
    <p:sldId id="2097" r:id="rId24"/>
    <p:sldId id="300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8E0"/>
    <a:srgbClr val="E6E6E6"/>
    <a:srgbClr val="FFFFFF"/>
    <a:srgbClr val="C0C0C0"/>
    <a:srgbClr val="707070"/>
    <a:srgbClr val="00B389"/>
    <a:srgbClr val="F1F3FD"/>
    <a:srgbClr val="080C80"/>
    <a:srgbClr val="0EA2ED"/>
    <a:srgbClr val="00D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2" autoAdjust="0"/>
  </p:normalViewPr>
  <p:slideViewPr>
    <p:cSldViewPr snapToGrid="0" showGuides="1">
      <p:cViewPr varScale="1">
        <p:scale>
          <a:sx n="63" d="100"/>
          <a:sy n="63" d="100"/>
        </p:scale>
        <p:origin x="76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B07A4AF-8444-4E55-9211-06750DF868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9487" y="8229664"/>
            <a:ext cx="588963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9B6C5B75-63DC-4795-B872-D188C0279E99}" type="slidenum">
              <a:rPr lang="nl-NL" sz="1000" smtClean="0"/>
              <a:pPr/>
              <a:t>‹#›</a:t>
            </a:fld>
            <a:endParaRPr lang="nl-NL" sz="1000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086CC55-5F13-427E-8D55-23A3E11C4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2" y="8635837"/>
            <a:ext cx="1080000" cy="3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4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438150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09F7339-69D5-4EA7-B93A-8AF4EDB56B8B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EB29D91-C68B-40E2-ACA8-22AC17FBF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2" y="8592970"/>
            <a:ext cx="1080000" cy="351000"/>
          </a:xfrm>
          <a:prstGeom prst="rect">
            <a:avLst/>
          </a:prstGeom>
        </p:spPr>
      </p:pic>
      <p:sp>
        <p:nvSpPr>
          <p:cNvPr id="9" name="Tijdelijke aanduiding voor notities 8">
            <a:extLst>
              <a:ext uri="{FF2B5EF4-FFF2-40B4-BE49-F238E27FC236}">
                <a16:creationId xmlns:a16="http://schemas.microsoft.com/office/drawing/2014/main" id="{A3C8BF89-5841-4101-9B55-9A1ADF2AA4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7379500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405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077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0104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8425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0167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590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65542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999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527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DeltaresNL/" TargetMode="Externa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hyperlink" Target="mailto:info@deltares.nl" TargetMode="External"/><Relationship Id="rId21" Type="http://schemas.openxmlformats.org/officeDocument/2006/relationships/image" Target="../media/image19.svg"/><Relationship Id="rId7" Type="http://schemas.openxmlformats.org/officeDocument/2006/relationships/hyperlink" Target="https://www.instagram.com/deltares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image" Target="../media/image6.jp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deltares.nl/" TargetMode="External"/><Relationship Id="rId11" Type="http://schemas.openxmlformats.org/officeDocument/2006/relationships/image" Target="../media/image9.svg"/><Relationship Id="rId5" Type="http://schemas.openxmlformats.org/officeDocument/2006/relationships/hyperlink" Target="https://www.linkedin.com/company/deltares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hyperlink" Target="https://twitter.com/deltares/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3.svg"/><Relationship Id="rId12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9.svg"/><Relationship Id="rId5" Type="http://schemas.openxmlformats.org/officeDocument/2006/relationships/image" Target="../media/image9.svg"/><Relationship Id="rId1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svg"/><Relationship Id="rId14" Type="http://schemas.openxmlformats.org/officeDocument/2006/relationships/image" Target="../media/image1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04582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481776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51189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50455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857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32634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45374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740227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977588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1195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17776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013580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79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701057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11587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6020416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554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02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3" animBg="1"/>
      <p:bldP spid="10" grpId="0" animBg="1"/>
      <p:bldP spid="10" grpId="1" animBg="1"/>
      <p:bldP spid="10" grpId="3" animBg="1"/>
      <p:bldP spid="3" grpId="0" animBg="1"/>
      <p:bldP spid="12" grpId="0" animBg="1"/>
    </p:bldLst>
  </p:timing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5255237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3045" userDrawn="1">
          <p15:clr>
            <a:srgbClr val="FBAE40"/>
          </p15:clr>
        </p15:guide>
        <p15:guide id="2" orient="horz" pos="2058" userDrawn="1">
          <p15:clr>
            <a:srgbClr val="FBAE40"/>
          </p15:clr>
        </p15:guide>
        <p15:guide id="3" orient="horz" pos="4026" userDrawn="1">
          <p15:clr>
            <a:srgbClr val="FBAE40"/>
          </p15:clr>
        </p15:guide>
        <p15:guide id="4" pos="4044" userDrawn="1">
          <p15:clr>
            <a:srgbClr val="FBAE40"/>
          </p15:clr>
        </p15:guide>
        <p15:guide id="5" pos="4362" userDrawn="1">
          <p15:clr>
            <a:srgbClr val="FBAE40"/>
          </p15:clr>
        </p15:guide>
        <p15:guide id="6" pos="2661" userDrawn="1">
          <p15:clr>
            <a:srgbClr val="FBAE40"/>
          </p15:clr>
        </p15:guide>
        <p15:guide id="7" pos="2343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09454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45DE-DA56-4D36-9310-D1552048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9957-EE49-4888-96B9-E1BF926F2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2ECD8-4999-45AF-B7E1-CC6633AA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D74C-FAAE-41B1-8F24-19CD38E3B743}" type="datetimeFigureOut">
              <a:rPr lang="nl-NL" smtClean="0"/>
              <a:t>21-7-2023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AD3F-5AD3-4B45-A160-79F8DEEE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9DDC8-8510-44D9-A6AF-E1B48600C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D56A8-8A33-4C8E-8C16-99BE3DAD38D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090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/>
              <a:t>Selecteer afbeelding</a:t>
            </a:r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80256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E4F0-1773-4E38-9779-E6946D26D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9F322-42A5-43F8-B0DB-146BEBC26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56178-DA54-4547-8B6E-3EAB3A63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2E31D-A54B-41E9-8CEE-258FBD2DA424}" type="datetimeFigureOut">
              <a:rPr lang="nl-NL" smtClean="0"/>
              <a:t>21-7-2023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54999-7901-445D-A274-D052089C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1C0DA-39F4-4417-8B82-1C61AE0E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FF05-CE44-4D9B-996E-58361339AB2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98190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32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6860" y="5295900"/>
            <a:ext cx="600222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46861" y="3854640"/>
            <a:ext cx="600222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22938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258" y="1766078"/>
            <a:ext cx="6006145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2271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057708-D1C8-4296-B46B-067A31C0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8564586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Titeldia met vierkan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jdelijke aanduiding voor afbeelding 65">
            <a:extLst>
              <a:ext uri="{FF2B5EF4-FFF2-40B4-BE49-F238E27FC236}">
                <a16:creationId xmlns:a16="http://schemas.microsoft.com/office/drawing/2014/main" id="{C993F618-5D8C-4CD3-B26D-F74E759872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62" name="TX_Enabling_deltalife_wit">
            <a:extLst>
              <a:ext uri="{FF2B5EF4-FFF2-40B4-BE49-F238E27FC236}">
                <a16:creationId xmlns:a16="http://schemas.microsoft.com/office/drawing/2014/main" id="{8230CF4F-5316-4F99-A0B8-28EA9797E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801" y="5947577"/>
            <a:ext cx="3176270" cy="75600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537861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0939652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5415137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1397906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3502538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7316243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638008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Groe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rije vorm: vorm 15">
            <a:extLst>
              <a:ext uri="{FF2B5EF4-FFF2-40B4-BE49-F238E27FC236}">
                <a16:creationId xmlns:a16="http://schemas.microsoft.com/office/drawing/2014/main" id="{454C307C-D04D-4709-9FD4-571150894DD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193988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076175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5"/>
            <a:ext cx="5076175" cy="4322762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124454294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91825" y="1762124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5076175" cy="3672000"/>
          </a:xfrm>
          <a:solidFill>
            <a:schemeClr val="bg1">
              <a:lumMod val="85000"/>
            </a:schemeClr>
          </a:solidFill>
        </p:spPr>
        <p:txBody>
          <a:bodyPr tIns="2232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724001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B5530F62-171F-4B44-ACAA-AC786B92F2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1825" y="5724000"/>
            <a:ext cx="5076175" cy="3608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203994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DBE72E1-58EC-4D21-8ED2-E841E797C72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BA627D8-56BE-457D-A071-CDAF51FC7B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5650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61FC5BFF-809B-4D7D-AC0F-5D7B92535F0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455737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F51408D9-846A-496F-B660-9763E7E9FC9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55911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B1122521-F62D-48C8-B637-D4F27028964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55824" y="1762125"/>
            <a:ext cx="2412087" cy="3060000"/>
          </a:xfrm>
          <a:solidFill>
            <a:schemeClr val="bg1">
              <a:lumMod val="85000"/>
            </a:schemeClr>
          </a:solidFill>
        </p:spPr>
        <p:txBody>
          <a:bodyPr tIns="2016000">
            <a:normAutofit/>
          </a:bodyPr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650134BB-B103-4668-BCD7-561087B391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5737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jdelijke aanduiding voor tekst 8">
            <a:extLst>
              <a:ext uri="{FF2B5EF4-FFF2-40B4-BE49-F238E27FC236}">
                <a16:creationId xmlns:a16="http://schemas.microsoft.com/office/drawing/2014/main" id="{545B6CBB-4649-4D2E-B29A-C3F6E0209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824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9D1568BF-DD59-4BEE-A218-1B34F1C6B3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55911" y="5053085"/>
            <a:ext cx="2412087" cy="103162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125219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1768763"/>
            <a:ext cx="10512348" cy="4320000"/>
          </a:xfrm>
          <a:solidFill>
            <a:schemeClr val="bg1">
              <a:lumMod val="85000"/>
            </a:schemeClr>
          </a:solidFill>
        </p:spPr>
        <p:txBody>
          <a:bodyPr tIns="252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296274722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1743163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jdelijke aanduiding voor tekst 61">
            <a:extLst>
              <a:ext uri="{FF2B5EF4-FFF2-40B4-BE49-F238E27FC236}">
                <a16:creationId xmlns:a16="http://schemas.microsoft.com/office/drawing/2014/main" id="{CAD4495B-AA1A-4F62-8627-356151635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752" y="6267443"/>
            <a:ext cx="1188000" cy="385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rIns="4284000"/>
          <a:lstStyle>
            <a:lvl1pPr marL="0" indent="0">
              <a:buNone/>
              <a:defRPr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575514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str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7382169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70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40700" y="857"/>
            <a:ext cx="3599932" cy="6857143"/>
          </a:xfrm>
          <a:solidFill>
            <a:schemeClr val="bg1">
              <a:lumMod val="85000"/>
            </a:schemeClr>
          </a:solidFill>
        </p:spPr>
        <p:txBody>
          <a:bodyPr tIns="3816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45554188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afbeelding sta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5340000" cy="93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4E27E2C-1D1C-4583-BE92-667A3F59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975139-6F7D-413F-A27C-C9F0FF4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544E85F-82EE-4EE8-932D-1F60D023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A10D89D2-D66D-4843-A930-57BB92331B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0" y="1762125"/>
            <a:ext cx="5220000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857"/>
            <a:ext cx="5644632" cy="6857143"/>
          </a:xfrm>
          <a:solidFill>
            <a:schemeClr val="bg1">
              <a:lumMod val="85000"/>
            </a:schemeClr>
          </a:solidFill>
        </p:spPr>
        <p:txBody>
          <a:bodyPr tIns="378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56477450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of logo overz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F2D50-CADF-4163-A029-8B9A0424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684000"/>
            <a:ext cx="10512000" cy="46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0EC3D4-D14B-4BCD-BF52-05BE98A9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36323C5-92AF-4A0E-82DF-F4AB426B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FE8BBA-2E99-4D96-8F25-2A98D038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jdelijke aanduiding voor afbeelding 65">
            <a:extLst>
              <a:ext uri="{FF2B5EF4-FFF2-40B4-BE49-F238E27FC236}">
                <a16:creationId xmlns:a16="http://schemas.microsoft.com/office/drawing/2014/main" id="{2AF1D927-9FAE-49C1-9BD6-F1C4F8D7594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56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9" name="Tijdelijke aanduiding voor afbeelding 65">
            <a:extLst>
              <a:ext uri="{FF2B5EF4-FFF2-40B4-BE49-F238E27FC236}">
                <a16:creationId xmlns:a16="http://schemas.microsoft.com/office/drawing/2014/main" id="{733ADF27-84E5-4C77-A414-7F0E4DA3DA9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906724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1C857FC7-6D65-4C72-9D0F-581A48D0715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57799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B765388F-978F-43F5-923F-85D826894A4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208875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afbeelding 65">
            <a:extLst>
              <a:ext uri="{FF2B5EF4-FFF2-40B4-BE49-F238E27FC236}">
                <a16:creationId xmlns:a16="http://schemas.microsoft.com/office/drawing/2014/main" id="{EA87D663-B54E-4A21-A00C-0BD3BFB464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59950" y="1768763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3" name="Tijdelijke aanduiding voor afbeelding 65">
            <a:extLst>
              <a:ext uri="{FF2B5EF4-FFF2-40B4-BE49-F238E27FC236}">
                <a16:creationId xmlns:a16="http://schemas.microsoft.com/office/drawing/2014/main" id="{56FDE74E-0F50-4155-BEEC-2850FDC97DB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556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4" name="Tijdelijke aanduiding voor afbeelding 65">
            <a:extLst>
              <a:ext uri="{FF2B5EF4-FFF2-40B4-BE49-F238E27FC236}">
                <a16:creationId xmlns:a16="http://schemas.microsoft.com/office/drawing/2014/main" id="{D71C804D-3C0F-41A5-8373-6A3A8168C9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906724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5" name="Tijdelijke aanduiding voor afbeelding 65">
            <a:extLst>
              <a:ext uri="{FF2B5EF4-FFF2-40B4-BE49-F238E27FC236}">
                <a16:creationId xmlns:a16="http://schemas.microsoft.com/office/drawing/2014/main" id="{0C3E9BDF-7ACE-40C6-8AC1-CCDE842E1F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57799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6" name="Tijdelijke aanduiding voor afbeelding 65">
            <a:extLst>
              <a:ext uri="{FF2B5EF4-FFF2-40B4-BE49-F238E27FC236}">
                <a16:creationId xmlns:a16="http://schemas.microsoft.com/office/drawing/2014/main" id="{4E753E60-0CC4-4D5F-9F09-D1EB7F5C1B6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8875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7" name="Tijdelijke aanduiding voor afbeelding 65">
            <a:extLst>
              <a:ext uri="{FF2B5EF4-FFF2-40B4-BE49-F238E27FC236}">
                <a16:creationId xmlns:a16="http://schemas.microsoft.com/office/drawing/2014/main" id="{3CA6A3D3-992C-4A44-ACE1-E437BA7329B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59950" y="290709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8" name="Tijdelijke aanduiding voor afbeelding 65">
            <a:extLst>
              <a:ext uri="{FF2B5EF4-FFF2-40B4-BE49-F238E27FC236}">
                <a16:creationId xmlns:a16="http://schemas.microsoft.com/office/drawing/2014/main" id="{92F6A7FF-822A-4C63-8F78-1CCC66B869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56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9" name="Tijdelijke aanduiding voor afbeelding 65">
            <a:extLst>
              <a:ext uri="{FF2B5EF4-FFF2-40B4-BE49-F238E27FC236}">
                <a16:creationId xmlns:a16="http://schemas.microsoft.com/office/drawing/2014/main" id="{9E6C6AC3-C163-4C9D-AC60-05BBCCF9147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906724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20" name="Tijdelijke aanduiding voor afbeelding 65">
            <a:extLst>
              <a:ext uri="{FF2B5EF4-FFF2-40B4-BE49-F238E27FC236}">
                <a16:creationId xmlns:a16="http://schemas.microsoft.com/office/drawing/2014/main" id="{3168A12F-BFBE-4360-98BA-A467C3F113E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057799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21" name="Tijdelijke aanduiding voor afbeelding 65">
            <a:extLst>
              <a:ext uri="{FF2B5EF4-FFF2-40B4-BE49-F238E27FC236}">
                <a16:creationId xmlns:a16="http://schemas.microsoft.com/office/drawing/2014/main" id="{27717DEB-1276-417F-A482-0C7E87407CF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08875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22" name="Tijdelijke aanduiding voor afbeelding 65">
            <a:extLst>
              <a:ext uri="{FF2B5EF4-FFF2-40B4-BE49-F238E27FC236}">
                <a16:creationId xmlns:a16="http://schemas.microsoft.com/office/drawing/2014/main" id="{DC804FE7-5194-45B7-9F11-66B83C126F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59950" y="4045422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23" name="Tijdelijke aanduiding voor afbeelding 65">
            <a:extLst>
              <a:ext uri="{FF2B5EF4-FFF2-40B4-BE49-F238E27FC236}">
                <a16:creationId xmlns:a16="http://schemas.microsoft.com/office/drawing/2014/main" id="{13BF1A4D-0004-47F5-BD22-5574315802E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556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24" name="Tijdelijke aanduiding voor afbeelding 65">
            <a:extLst>
              <a:ext uri="{FF2B5EF4-FFF2-40B4-BE49-F238E27FC236}">
                <a16:creationId xmlns:a16="http://schemas.microsoft.com/office/drawing/2014/main" id="{40E7FE1B-81AA-4D57-A470-4914C5DE257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906724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25" name="Tijdelijke aanduiding voor afbeelding 65">
            <a:extLst>
              <a:ext uri="{FF2B5EF4-FFF2-40B4-BE49-F238E27FC236}">
                <a16:creationId xmlns:a16="http://schemas.microsoft.com/office/drawing/2014/main" id="{D4810DC4-4E2F-4B0D-88EA-49713EC28B6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57799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26" name="Tijdelijke aanduiding voor afbeelding 65">
            <a:extLst>
              <a:ext uri="{FF2B5EF4-FFF2-40B4-BE49-F238E27FC236}">
                <a16:creationId xmlns:a16="http://schemas.microsoft.com/office/drawing/2014/main" id="{C38C4235-7F22-4988-B598-0D97819CFE5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208875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27" name="Tijdelijke aanduiding voor afbeelding 65">
            <a:extLst>
              <a:ext uri="{FF2B5EF4-FFF2-40B4-BE49-F238E27FC236}">
                <a16:creationId xmlns:a16="http://schemas.microsoft.com/office/drawing/2014/main" id="{F9CC71FE-8D91-41AA-BD80-0A48C4E294A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359950" y="5183751"/>
            <a:ext cx="1908050" cy="905011"/>
          </a:xfrm>
          <a:noFill/>
        </p:spPr>
        <p:txBody>
          <a:bodyPr tIns="720000">
            <a:normAutofit/>
          </a:bodyPr>
          <a:lstStyle>
            <a:lvl1pPr marL="0" indent="0" algn="ctr">
              <a:buNone/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</p:spTree>
    <p:extLst>
      <p:ext uri="{BB962C8B-B14F-4D97-AF65-F5344CB8AC3E}">
        <p14:creationId xmlns:p14="http://schemas.microsoft.com/office/powerpoint/2010/main" val="658814355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ol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256FF6D-B760-43BA-B16F-E3D5015A3F29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53" y="447038"/>
            <a:ext cx="5497409" cy="594360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2711AF3-2B55-481E-9ED2-5ACC1009CDAE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439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4876A113-1D30-4087-9D42-E90369759F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132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1E34DD4-0E1C-4461-98C5-DDEC9922F5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670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49E03-26AF-49A4-81EB-7C9E0730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08026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tx2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2BE7A57-D121-4714-8A53-2C2146121931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1820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6C7F7593-F4BA-42C6-A380-DDE2C8EFDE6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6513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DBCD6E0-B215-4817-9034-DD97790855F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5051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0763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oofdstuk / Tussendia (Blauw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2BD3A-5DDA-4757-ACCB-7CC38D75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000" y="1762124"/>
            <a:ext cx="10512000" cy="1368000"/>
          </a:xfrm>
        </p:spPr>
        <p:txBody>
          <a:bodyPr anchor="t">
            <a:normAutofit/>
          </a:bodyPr>
          <a:lstStyle>
            <a:lvl1pPr>
              <a:defRPr sz="3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77DC50-5611-4E05-B13C-BEF10B116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000" y="3564000"/>
            <a:ext cx="10585450" cy="151765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09971E-F873-4027-AEC0-F79E132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13488" y="4586300"/>
            <a:ext cx="153888" cy="1262844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E93B534-D0A1-49CD-B3E2-FA8113F9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3488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3AD1C2C-AB5C-4424-9980-A055EC5C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67279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FE604B20-D198-4E8C-9B1F-0066D909E5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447038"/>
            <a:ext cx="5497462" cy="5943600"/>
          </a:xfrm>
          <a:custGeom>
            <a:avLst/>
            <a:gdLst>
              <a:gd name="connsiteX0" fmla="*/ 2525662 w 5497462"/>
              <a:gd name="connsiteY0" fmla="*/ 0 h 5943600"/>
              <a:gd name="connsiteX1" fmla="*/ 5497462 w 5497462"/>
              <a:gd name="connsiteY1" fmla="*/ 2971800 h 5943600"/>
              <a:gd name="connsiteX2" fmla="*/ 2525662 w 5497462"/>
              <a:gd name="connsiteY2" fmla="*/ 5943600 h 5943600"/>
              <a:gd name="connsiteX3" fmla="*/ 61399 w 5497462"/>
              <a:gd name="connsiteY3" fmla="*/ 4633362 h 5943600"/>
              <a:gd name="connsiteX4" fmla="*/ 0 w 5497462"/>
              <a:gd name="connsiteY4" fmla="*/ 4532297 h 5943600"/>
              <a:gd name="connsiteX5" fmla="*/ 0 w 5497462"/>
              <a:gd name="connsiteY5" fmla="*/ 1411304 h 5943600"/>
              <a:gd name="connsiteX6" fmla="*/ 61399 w 5497462"/>
              <a:gd name="connsiteY6" fmla="*/ 1310238 h 5943600"/>
              <a:gd name="connsiteX7" fmla="*/ 2525662 w 5497462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62" h="5943600">
                <a:moveTo>
                  <a:pt x="2525662" y="0"/>
                </a:moveTo>
                <a:cubicBezTo>
                  <a:pt x="4166942" y="0"/>
                  <a:pt x="5497462" y="1330520"/>
                  <a:pt x="5497462" y="2971800"/>
                </a:cubicBezTo>
                <a:cubicBezTo>
                  <a:pt x="5497462" y="4613080"/>
                  <a:pt x="4166942" y="5943600"/>
                  <a:pt x="2525662" y="5943600"/>
                </a:cubicBezTo>
                <a:cubicBezTo>
                  <a:pt x="1499862" y="5943600"/>
                  <a:pt x="595453" y="5423866"/>
                  <a:pt x="61399" y="4633362"/>
                </a:cubicBezTo>
                <a:lnTo>
                  <a:pt x="0" y="4532297"/>
                </a:lnTo>
                <a:lnTo>
                  <a:pt x="0" y="1411304"/>
                </a:lnTo>
                <a:lnTo>
                  <a:pt x="61399" y="1310238"/>
                </a:lnTo>
                <a:cubicBezTo>
                  <a:pt x="595453" y="519735"/>
                  <a:pt x="1499862" y="0"/>
                  <a:pt x="252566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739235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en accent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afbeelding 65">
            <a:extLst>
              <a:ext uri="{FF2B5EF4-FFF2-40B4-BE49-F238E27FC236}">
                <a16:creationId xmlns:a16="http://schemas.microsoft.com/office/drawing/2014/main" id="{5DC787A1-4890-4BF0-AA41-7E5B60076E0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3780000">
            <a:normAutofit/>
          </a:bodyPr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E4274EA9-4496-4404-9868-D64D2F1ABF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726" y="4885884"/>
            <a:ext cx="7776000" cy="1057103"/>
          </a:xfrm>
          <a:solidFill>
            <a:schemeClr val="accent4"/>
          </a:solidFill>
        </p:spPr>
        <p:txBody>
          <a:bodyPr wrap="square" lIns="306000" tIns="576000" rIns="216000" bIns="288000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4A118DB-D1B4-428A-8989-29D769389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23" y="5150561"/>
            <a:ext cx="7200000" cy="252000"/>
          </a:xfrm>
        </p:spPr>
        <p:txBody>
          <a:bodyPr wrap="none"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24D0FF-5EBE-4860-837B-BFB572136BD6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4CB1E06-8FF5-435E-8680-1F32B34785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A789FDD-DFC0-4340-8081-AD0F03E80E4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60771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5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2035359" y="1513268"/>
            <a:ext cx="8128800" cy="4572000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5BDAF44-690D-4351-8FD6-C1E9BED26CF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29915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3674169-AF61-4435-A283-A72FDC76F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608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37B8B9B-1532-42C6-9518-5A4FFA46DA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146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038323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hele 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B7026-F689-47F3-A380-2937BF26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-582255"/>
            <a:ext cx="10517113" cy="504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7" name="Tijdelijke aanduiding voor media 6">
            <a:extLst>
              <a:ext uri="{FF2B5EF4-FFF2-40B4-BE49-F238E27FC236}">
                <a16:creationId xmlns:a16="http://schemas.microsoft.com/office/drawing/2014/main" id="{CACA34B0-32E8-4B1A-8AE4-DF4F1DEA507C}"/>
              </a:ext>
            </a:extLst>
          </p:cNvPr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-381"/>
            <a:ext cx="12192000" cy="6857325"/>
          </a:xfrm>
        </p:spPr>
        <p:txBody>
          <a:bodyPr tIns="2484000"/>
          <a:lstStyle>
            <a:lvl1pPr marL="0" indent="0" algn="ctr">
              <a:buNone/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video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44074A4-CF50-4C78-B45A-809AAE1C0D8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2ABB8A6-5903-42F4-80B8-B80E7DE199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1603FA5-FFD5-4564-BBCA-638420254F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942690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613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434A854-1FA0-4B51-9A92-125BD51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60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B3C54020-6274-482D-BF87-6C38C2F9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486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74C2B89-1B52-4DA9-B304-A626BCE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180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A8AA3559-A58B-438D-A544-F79B7A9C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718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9292368"/>
      </p:ext>
    </p:extLst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rond el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17861E45-7D0B-4CBE-BF29-EEB9263631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6000" y="5295900"/>
            <a:ext cx="4513088" cy="788988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 Achternaam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0A17F5-F68D-450E-924D-50BE1E84C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00" y="3854640"/>
            <a:ext cx="4513088" cy="67627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B69FD9-1A34-44C5-BB96-B626ABE7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6000" y="6264000"/>
            <a:ext cx="2340000" cy="184666"/>
          </a:xfrm>
        </p:spPr>
        <p:txBody>
          <a:bodyPr vert="horz"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5FF67-098D-42EF-9DDB-0B34D97B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73572" y="684000"/>
            <a:ext cx="153888" cy="3786017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7F641E-4810-428B-93B4-F028FBE4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273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77695BF-4150-4BB7-8197-EF140D44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0" y="1766078"/>
            <a:ext cx="4516033" cy="1990582"/>
          </a:xfrm>
        </p:spPr>
        <p:txBody>
          <a:bodyPr anchor="b" anchorCtr="0"/>
          <a:lstStyle>
            <a:lvl1pPr>
              <a:lnSpc>
                <a:spcPct val="90000"/>
              </a:lnSpc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1" name="Deltares_Logo_groot_wit">
            <a:extLst>
              <a:ext uri="{FF2B5EF4-FFF2-40B4-BE49-F238E27FC236}">
                <a16:creationId xmlns:a16="http://schemas.microsoft.com/office/drawing/2014/main" id="{07BC8CE6-4B06-4C93-9DE2-B3D24820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6000" y="180000"/>
            <a:ext cx="2340000" cy="76050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EA007BEC-B68F-4D17-A66D-5C87F079B473}"/>
              </a:ext>
            </a:extLst>
          </p:cNvPr>
          <p:cNvSpPr>
            <a:spLocks noChangeAspect="1"/>
          </p:cNvSpPr>
          <p:nvPr userDrawn="1"/>
        </p:nvSpPr>
        <p:spPr>
          <a:xfrm>
            <a:off x="465064" y="455811"/>
            <a:ext cx="5943600" cy="594360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8" name="Enabling_deltalife_wit">
            <a:extLst>
              <a:ext uri="{FF2B5EF4-FFF2-40B4-BE49-F238E27FC236}">
                <a16:creationId xmlns:a16="http://schemas.microsoft.com/office/drawing/2014/main" id="{CC1AB181-2C98-49C8-B934-9DA01A7107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321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026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Enabling_deltalife_wit">
            <a:extLst>
              <a:ext uri="{FF2B5EF4-FFF2-40B4-BE49-F238E27FC236}">
                <a16:creationId xmlns:a16="http://schemas.microsoft.com/office/drawing/2014/main" id="{A4EF4C13-16AE-4FBA-9B9D-2EEA812DFA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(met animati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ircle Blue">
            <a:extLst>
              <a:ext uri="{FF2B5EF4-FFF2-40B4-BE49-F238E27FC236}">
                <a16:creationId xmlns:a16="http://schemas.microsoft.com/office/drawing/2014/main" id="{E67129F5-F9B1-464C-B563-6456865CCFF2}"/>
              </a:ext>
            </a:extLst>
          </p:cNvPr>
          <p:cNvSpPr>
            <a:spLocks noChangeAspect="1"/>
          </p:cNvSpPr>
          <p:nvPr userDrawn="1"/>
        </p:nvSpPr>
        <p:spPr>
          <a:xfrm>
            <a:off x="4384800" y="1580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Circle Green">
            <a:extLst>
              <a:ext uri="{FF2B5EF4-FFF2-40B4-BE49-F238E27FC236}">
                <a16:creationId xmlns:a16="http://schemas.microsoft.com/office/drawing/2014/main" id="{9D1A10F2-6EA4-4646-94AB-D1971B8790AC}"/>
              </a:ext>
            </a:extLst>
          </p:cNvPr>
          <p:cNvSpPr>
            <a:spLocks noChangeAspect="1"/>
          </p:cNvSpPr>
          <p:nvPr userDrawn="1"/>
        </p:nvSpPr>
        <p:spPr>
          <a:xfrm>
            <a:off x="4240800" y="1796400"/>
            <a:ext cx="3564000" cy="3564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E1DF8627-4105-4921-8328-8A3BE55CDA89}"/>
              </a:ext>
            </a:extLst>
          </p:cNvPr>
          <p:cNvSpPr/>
          <p:nvPr userDrawn="1"/>
        </p:nvSpPr>
        <p:spPr>
          <a:xfrm>
            <a:off x="3123210" y="985652"/>
            <a:ext cx="7030193" cy="4773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E1469F-AEAC-4175-9A1D-5C42D26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-1224000"/>
            <a:ext cx="10512000" cy="936000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EEDD8EA-AAF4-4299-BA58-9F889FEC3A5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106991" y="3235762"/>
            <a:ext cx="1980000" cy="387338"/>
          </a:xfrm>
          <a:custGeom>
            <a:avLst/>
            <a:gdLst>
              <a:gd name="T0" fmla="*/ 840 w 13524"/>
              <a:gd name="T1" fmla="*/ 0 h 2648"/>
              <a:gd name="T2" fmla="*/ 0 w 13524"/>
              <a:gd name="T3" fmla="*/ 160 h 2648"/>
              <a:gd name="T4" fmla="*/ 728 w 13524"/>
              <a:gd name="T5" fmla="*/ 2648 h 2648"/>
              <a:gd name="T6" fmla="*/ 1624 w 13524"/>
              <a:gd name="T7" fmla="*/ 1304 h 2648"/>
              <a:gd name="T8" fmla="*/ 504 w 13524"/>
              <a:gd name="T9" fmla="*/ 2204 h 2648"/>
              <a:gd name="T10" fmla="*/ 808 w 13524"/>
              <a:gd name="T11" fmla="*/ 416 h 2648"/>
              <a:gd name="T12" fmla="*/ 2432 w 13524"/>
              <a:gd name="T13" fmla="*/ 1664 h 2648"/>
              <a:gd name="T14" fmla="*/ 4016 w 13524"/>
              <a:gd name="T15" fmla="*/ 2544 h 2648"/>
              <a:gd name="T16" fmla="*/ 3472 w 13524"/>
              <a:gd name="T17" fmla="*/ 2264 h 2648"/>
              <a:gd name="T18" fmla="*/ 3912 w 13524"/>
              <a:gd name="T19" fmla="*/ 1728 h 2648"/>
              <a:gd name="T20" fmla="*/ 4136 w 13524"/>
              <a:gd name="T21" fmla="*/ 1504 h 2648"/>
              <a:gd name="T22" fmla="*/ 2432 w 13524"/>
              <a:gd name="T23" fmla="*/ 1664 h 2648"/>
              <a:gd name="T24" fmla="*/ 3640 w 13524"/>
              <a:gd name="T25" fmla="*/ 1400 h 2648"/>
              <a:gd name="T26" fmla="*/ 3320 w 13524"/>
              <a:gd name="T27" fmla="*/ 1016 h 2648"/>
              <a:gd name="T28" fmla="*/ 4728 w 13524"/>
              <a:gd name="T29" fmla="*/ 8 h 2648"/>
              <a:gd name="T30" fmla="*/ 4504 w 13524"/>
              <a:gd name="T31" fmla="*/ 2016 h 2648"/>
              <a:gd name="T32" fmla="*/ 5336 w 13524"/>
              <a:gd name="T33" fmla="*/ 2596 h 2648"/>
              <a:gd name="T34" fmla="*/ 5168 w 13524"/>
              <a:gd name="T35" fmla="*/ 2256 h 2648"/>
              <a:gd name="T36" fmla="*/ 5000 w 13524"/>
              <a:gd name="T37" fmla="*/ 8 h 2648"/>
              <a:gd name="T38" fmla="*/ 5872 w 13524"/>
              <a:gd name="T39" fmla="*/ 8 h 2648"/>
              <a:gd name="T40" fmla="*/ 5648 w 13524"/>
              <a:gd name="T41" fmla="*/ 2016 h 2648"/>
              <a:gd name="T42" fmla="*/ 6600 w 13524"/>
              <a:gd name="T43" fmla="*/ 2596 h 2648"/>
              <a:gd name="T44" fmla="*/ 6368 w 13524"/>
              <a:gd name="T45" fmla="*/ 2248 h 2648"/>
              <a:gd name="T46" fmla="*/ 6136 w 13524"/>
              <a:gd name="T47" fmla="*/ 1072 h 2648"/>
              <a:gd name="T48" fmla="*/ 6600 w 13524"/>
              <a:gd name="T49" fmla="*/ 920 h 2648"/>
              <a:gd name="T50" fmla="*/ 6136 w 13524"/>
              <a:gd name="T51" fmla="*/ 688 h 2648"/>
              <a:gd name="T52" fmla="*/ 6840 w 13524"/>
              <a:gd name="T53" fmla="*/ 1744 h 2648"/>
              <a:gd name="T54" fmla="*/ 8608 w 13524"/>
              <a:gd name="T55" fmla="*/ 2504 h 2648"/>
              <a:gd name="T56" fmla="*/ 7920 w 13524"/>
              <a:gd name="T57" fmla="*/ 648 h 2648"/>
              <a:gd name="T58" fmla="*/ 7352 w 13524"/>
              <a:gd name="T59" fmla="*/ 1696 h 2648"/>
              <a:gd name="T60" fmla="*/ 8120 w 13524"/>
              <a:gd name="T61" fmla="*/ 1060 h 2648"/>
              <a:gd name="T62" fmla="*/ 7808 w 13524"/>
              <a:gd name="T63" fmla="*/ 2264 h 2648"/>
              <a:gd name="T64" fmla="*/ 9112 w 13524"/>
              <a:gd name="T65" fmla="*/ 2608 h 2648"/>
              <a:gd name="T66" fmla="*/ 9608 w 13524"/>
              <a:gd name="T67" fmla="*/ 1440 h 2648"/>
              <a:gd name="T68" fmla="*/ 9896 w 13524"/>
              <a:gd name="T69" fmla="*/ 1072 h 2648"/>
              <a:gd name="T70" fmla="*/ 10112 w 13524"/>
              <a:gd name="T71" fmla="*/ 688 h 2648"/>
              <a:gd name="T72" fmla="*/ 9112 w 13524"/>
              <a:gd name="T73" fmla="*/ 1440 h 2648"/>
              <a:gd name="T74" fmla="*/ 10224 w 13524"/>
              <a:gd name="T75" fmla="*/ 1664 h 2648"/>
              <a:gd name="T76" fmla="*/ 11808 w 13524"/>
              <a:gd name="T77" fmla="*/ 2544 h 2648"/>
              <a:gd name="T78" fmla="*/ 11264 w 13524"/>
              <a:gd name="T79" fmla="*/ 2264 h 2648"/>
              <a:gd name="T80" fmla="*/ 11704 w 13524"/>
              <a:gd name="T81" fmla="*/ 1728 h 2648"/>
              <a:gd name="T82" fmla="*/ 11928 w 13524"/>
              <a:gd name="T83" fmla="*/ 1504 h 2648"/>
              <a:gd name="T84" fmla="*/ 10224 w 13524"/>
              <a:gd name="T85" fmla="*/ 1664 h 2648"/>
              <a:gd name="T86" fmla="*/ 11432 w 13524"/>
              <a:gd name="T87" fmla="*/ 1400 h 2648"/>
              <a:gd name="T88" fmla="*/ 11112 w 13524"/>
              <a:gd name="T89" fmla="*/ 1016 h 2648"/>
              <a:gd name="T90" fmla="*/ 13012 w 13524"/>
              <a:gd name="T91" fmla="*/ 2064 h 2648"/>
              <a:gd name="T92" fmla="*/ 12284 w 13524"/>
              <a:gd name="T93" fmla="*/ 2208 h 2648"/>
              <a:gd name="T94" fmla="*/ 12672 w 13524"/>
              <a:gd name="T95" fmla="*/ 2648 h 2648"/>
              <a:gd name="T96" fmla="*/ 12736 w 13524"/>
              <a:gd name="T97" fmla="*/ 1216 h 2648"/>
              <a:gd name="T98" fmla="*/ 13200 w 13524"/>
              <a:gd name="T99" fmla="*/ 1028 h 2648"/>
              <a:gd name="T100" fmla="*/ 13400 w 13524"/>
              <a:gd name="T101" fmla="*/ 680 h 2648"/>
              <a:gd name="T102" fmla="*/ 12232 w 13524"/>
              <a:gd name="T103" fmla="*/ 1264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524" h="2648">
                <a:moveTo>
                  <a:pt x="2160" y="1264"/>
                </a:moveTo>
                <a:cubicBezTo>
                  <a:pt x="2160" y="368"/>
                  <a:pt x="1656" y="0"/>
                  <a:pt x="840" y="0"/>
                </a:cubicBezTo>
                <a:cubicBezTo>
                  <a:pt x="584" y="0"/>
                  <a:pt x="336" y="0"/>
                  <a:pt x="208" y="8"/>
                </a:cubicBezTo>
                <a:cubicBezTo>
                  <a:pt x="80" y="16"/>
                  <a:pt x="0" y="32"/>
                  <a:pt x="0" y="160"/>
                </a:cubicBezTo>
                <a:cubicBezTo>
                  <a:pt x="0" y="2608"/>
                  <a:pt x="0" y="2608"/>
                  <a:pt x="0" y="2608"/>
                </a:cubicBezTo>
                <a:cubicBezTo>
                  <a:pt x="0" y="2608"/>
                  <a:pt x="344" y="2648"/>
                  <a:pt x="728" y="2648"/>
                </a:cubicBezTo>
                <a:cubicBezTo>
                  <a:pt x="1560" y="2648"/>
                  <a:pt x="2160" y="2160"/>
                  <a:pt x="2160" y="1264"/>
                </a:cubicBezTo>
                <a:close/>
                <a:moveTo>
                  <a:pt x="1624" y="1304"/>
                </a:moveTo>
                <a:cubicBezTo>
                  <a:pt x="1624" y="1880"/>
                  <a:pt x="1272" y="2224"/>
                  <a:pt x="776" y="2224"/>
                </a:cubicBezTo>
                <a:cubicBezTo>
                  <a:pt x="616" y="2224"/>
                  <a:pt x="504" y="2204"/>
                  <a:pt x="504" y="2204"/>
                </a:cubicBezTo>
                <a:cubicBezTo>
                  <a:pt x="504" y="428"/>
                  <a:pt x="504" y="428"/>
                  <a:pt x="504" y="428"/>
                </a:cubicBezTo>
                <a:cubicBezTo>
                  <a:pt x="504" y="428"/>
                  <a:pt x="648" y="416"/>
                  <a:pt x="808" y="416"/>
                </a:cubicBezTo>
                <a:cubicBezTo>
                  <a:pt x="1384" y="416"/>
                  <a:pt x="1624" y="728"/>
                  <a:pt x="1624" y="1304"/>
                </a:cubicBezTo>
                <a:close/>
                <a:moveTo>
                  <a:pt x="2432" y="1664"/>
                </a:moveTo>
                <a:cubicBezTo>
                  <a:pt x="2432" y="2320"/>
                  <a:pt x="2752" y="2648"/>
                  <a:pt x="3408" y="2648"/>
                </a:cubicBezTo>
                <a:cubicBezTo>
                  <a:pt x="3680" y="2648"/>
                  <a:pt x="3888" y="2592"/>
                  <a:pt x="4016" y="2544"/>
                </a:cubicBezTo>
                <a:cubicBezTo>
                  <a:pt x="4016" y="2168"/>
                  <a:pt x="4016" y="2168"/>
                  <a:pt x="4016" y="2168"/>
                </a:cubicBezTo>
                <a:cubicBezTo>
                  <a:pt x="3888" y="2216"/>
                  <a:pt x="3664" y="2264"/>
                  <a:pt x="3472" y="2264"/>
                </a:cubicBezTo>
                <a:cubicBezTo>
                  <a:pt x="3120" y="2264"/>
                  <a:pt x="2928" y="2080"/>
                  <a:pt x="2928" y="1728"/>
                </a:cubicBezTo>
                <a:cubicBezTo>
                  <a:pt x="3912" y="1728"/>
                  <a:pt x="3912" y="1728"/>
                  <a:pt x="3912" y="1728"/>
                </a:cubicBezTo>
                <a:cubicBezTo>
                  <a:pt x="4072" y="1728"/>
                  <a:pt x="4136" y="1688"/>
                  <a:pt x="4136" y="1576"/>
                </a:cubicBezTo>
                <a:cubicBezTo>
                  <a:pt x="4136" y="1504"/>
                  <a:pt x="4136" y="1504"/>
                  <a:pt x="4136" y="1504"/>
                </a:cubicBezTo>
                <a:cubicBezTo>
                  <a:pt x="4136" y="1024"/>
                  <a:pt x="3880" y="648"/>
                  <a:pt x="3336" y="648"/>
                </a:cubicBezTo>
                <a:cubicBezTo>
                  <a:pt x="2760" y="648"/>
                  <a:pt x="2432" y="1088"/>
                  <a:pt x="2432" y="1664"/>
                </a:cubicBezTo>
                <a:close/>
                <a:moveTo>
                  <a:pt x="3320" y="1016"/>
                </a:moveTo>
                <a:cubicBezTo>
                  <a:pt x="3528" y="1016"/>
                  <a:pt x="3640" y="1160"/>
                  <a:pt x="3640" y="1400"/>
                </a:cubicBezTo>
                <a:cubicBezTo>
                  <a:pt x="2936" y="1400"/>
                  <a:pt x="2936" y="1400"/>
                  <a:pt x="2936" y="1400"/>
                </a:cubicBezTo>
                <a:cubicBezTo>
                  <a:pt x="2968" y="1160"/>
                  <a:pt x="3112" y="1016"/>
                  <a:pt x="3320" y="1016"/>
                </a:cubicBezTo>
                <a:close/>
                <a:moveTo>
                  <a:pt x="5000" y="8"/>
                </a:moveTo>
                <a:cubicBezTo>
                  <a:pt x="4728" y="8"/>
                  <a:pt x="4728" y="8"/>
                  <a:pt x="4728" y="8"/>
                </a:cubicBezTo>
                <a:cubicBezTo>
                  <a:pt x="4568" y="8"/>
                  <a:pt x="4504" y="48"/>
                  <a:pt x="4504" y="160"/>
                </a:cubicBezTo>
                <a:cubicBezTo>
                  <a:pt x="4504" y="2016"/>
                  <a:pt x="4504" y="2016"/>
                  <a:pt x="4504" y="2016"/>
                </a:cubicBezTo>
                <a:cubicBezTo>
                  <a:pt x="4504" y="2464"/>
                  <a:pt x="4640" y="2648"/>
                  <a:pt x="5008" y="2648"/>
                </a:cubicBezTo>
                <a:cubicBezTo>
                  <a:pt x="5184" y="2648"/>
                  <a:pt x="5336" y="2596"/>
                  <a:pt x="5336" y="2596"/>
                </a:cubicBezTo>
                <a:cubicBezTo>
                  <a:pt x="5336" y="2232"/>
                  <a:pt x="5336" y="2232"/>
                  <a:pt x="5336" y="2232"/>
                </a:cubicBezTo>
                <a:cubicBezTo>
                  <a:pt x="5336" y="2232"/>
                  <a:pt x="5248" y="2256"/>
                  <a:pt x="5168" y="2256"/>
                </a:cubicBezTo>
                <a:cubicBezTo>
                  <a:pt x="5068" y="2256"/>
                  <a:pt x="5000" y="2208"/>
                  <a:pt x="5000" y="2000"/>
                </a:cubicBezTo>
                <a:lnTo>
                  <a:pt x="5000" y="8"/>
                </a:lnTo>
                <a:close/>
                <a:moveTo>
                  <a:pt x="6136" y="8"/>
                </a:moveTo>
                <a:cubicBezTo>
                  <a:pt x="5872" y="8"/>
                  <a:pt x="5872" y="8"/>
                  <a:pt x="5872" y="8"/>
                </a:cubicBezTo>
                <a:cubicBezTo>
                  <a:pt x="5712" y="8"/>
                  <a:pt x="5648" y="48"/>
                  <a:pt x="5648" y="160"/>
                </a:cubicBezTo>
                <a:cubicBezTo>
                  <a:pt x="5648" y="2016"/>
                  <a:pt x="5648" y="2016"/>
                  <a:pt x="5648" y="2016"/>
                </a:cubicBezTo>
                <a:cubicBezTo>
                  <a:pt x="5648" y="2464"/>
                  <a:pt x="5792" y="2648"/>
                  <a:pt x="6208" y="2648"/>
                </a:cubicBezTo>
                <a:cubicBezTo>
                  <a:pt x="6432" y="2648"/>
                  <a:pt x="6600" y="2596"/>
                  <a:pt x="6600" y="2596"/>
                </a:cubicBezTo>
                <a:cubicBezTo>
                  <a:pt x="6600" y="2216"/>
                  <a:pt x="6600" y="2216"/>
                  <a:pt x="6600" y="2216"/>
                </a:cubicBezTo>
                <a:cubicBezTo>
                  <a:pt x="6600" y="2216"/>
                  <a:pt x="6480" y="2248"/>
                  <a:pt x="6368" y="2248"/>
                </a:cubicBezTo>
                <a:cubicBezTo>
                  <a:pt x="6224" y="2248"/>
                  <a:pt x="6136" y="2176"/>
                  <a:pt x="6136" y="1936"/>
                </a:cubicBezTo>
                <a:cubicBezTo>
                  <a:pt x="6136" y="1072"/>
                  <a:pt x="6136" y="1072"/>
                  <a:pt x="6136" y="1072"/>
                </a:cubicBezTo>
                <a:cubicBezTo>
                  <a:pt x="6376" y="1072"/>
                  <a:pt x="6376" y="1072"/>
                  <a:pt x="6376" y="1072"/>
                </a:cubicBezTo>
                <a:cubicBezTo>
                  <a:pt x="6536" y="1072"/>
                  <a:pt x="6600" y="1032"/>
                  <a:pt x="6600" y="920"/>
                </a:cubicBezTo>
                <a:cubicBezTo>
                  <a:pt x="6600" y="688"/>
                  <a:pt x="6600" y="688"/>
                  <a:pt x="6600" y="688"/>
                </a:cubicBezTo>
                <a:cubicBezTo>
                  <a:pt x="6136" y="688"/>
                  <a:pt x="6136" y="688"/>
                  <a:pt x="6136" y="688"/>
                </a:cubicBezTo>
                <a:lnTo>
                  <a:pt x="6136" y="8"/>
                </a:lnTo>
                <a:close/>
                <a:moveTo>
                  <a:pt x="6840" y="1744"/>
                </a:moveTo>
                <a:cubicBezTo>
                  <a:pt x="6840" y="2400"/>
                  <a:pt x="7256" y="2648"/>
                  <a:pt x="7768" y="2648"/>
                </a:cubicBezTo>
                <a:cubicBezTo>
                  <a:pt x="8088" y="2648"/>
                  <a:pt x="8416" y="2584"/>
                  <a:pt x="8608" y="2504"/>
                </a:cubicBezTo>
                <a:cubicBezTo>
                  <a:pt x="8608" y="752"/>
                  <a:pt x="8608" y="752"/>
                  <a:pt x="8608" y="752"/>
                </a:cubicBezTo>
                <a:cubicBezTo>
                  <a:pt x="8416" y="696"/>
                  <a:pt x="8176" y="648"/>
                  <a:pt x="7920" y="648"/>
                </a:cubicBezTo>
                <a:cubicBezTo>
                  <a:pt x="7248" y="648"/>
                  <a:pt x="6840" y="1088"/>
                  <a:pt x="6840" y="1744"/>
                </a:cubicBezTo>
                <a:close/>
                <a:moveTo>
                  <a:pt x="7352" y="1696"/>
                </a:moveTo>
                <a:cubicBezTo>
                  <a:pt x="7352" y="1232"/>
                  <a:pt x="7584" y="1032"/>
                  <a:pt x="7872" y="1032"/>
                </a:cubicBezTo>
                <a:cubicBezTo>
                  <a:pt x="8016" y="1032"/>
                  <a:pt x="8120" y="1060"/>
                  <a:pt x="8120" y="1060"/>
                </a:cubicBezTo>
                <a:cubicBezTo>
                  <a:pt x="8120" y="2216"/>
                  <a:pt x="8120" y="2216"/>
                  <a:pt x="8120" y="2216"/>
                </a:cubicBezTo>
                <a:cubicBezTo>
                  <a:pt x="8120" y="2216"/>
                  <a:pt x="8016" y="2264"/>
                  <a:pt x="7808" y="2264"/>
                </a:cubicBezTo>
                <a:cubicBezTo>
                  <a:pt x="7488" y="2264"/>
                  <a:pt x="7352" y="2048"/>
                  <a:pt x="7352" y="1696"/>
                </a:cubicBezTo>
                <a:close/>
                <a:moveTo>
                  <a:pt x="9112" y="2608"/>
                </a:moveTo>
                <a:cubicBezTo>
                  <a:pt x="9608" y="2608"/>
                  <a:pt x="9608" y="2608"/>
                  <a:pt x="9608" y="2608"/>
                </a:cubicBezTo>
                <a:cubicBezTo>
                  <a:pt x="9608" y="1440"/>
                  <a:pt x="9608" y="1440"/>
                  <a:pt x="9608" y="1440"/>
                </a:cubicBezTo>
                <a:cubicBezTo>
                  <a:pt x="9608" y="1168"/>
                  <a:pt x="9680" y="1072"/>
                  <a:pt x="9872" y="1072"/>
                </a:cubicBezTo>
                <a:cubicBezTo>
                  <a:pt x="9896" y="1072"/>
                  <a:pt x="9896" y="1072"/>
                  <a:pt x="9896" y="1072"/>
                </a:cubicBezTo>
                <a:cubicBezTo>
                  <a:pt x="10040" y="1072"/>
                  <a:pt x="10112" y="1048"/>
                  <a:pt x="10112" y="920"/>
                </a:cubicBezTo>
                <a:cubicBezTo>
                  <a:pt x="10112" y="688"/>
                  <a:pt x="10112" y="688"/>
                  <a:pt x="10112" y="688"/>
                </a:cubicBezTo>
                <a:cubicBezTo>
                  <a:pt x="9808" y="688"/>
                  <a:pt x="9808" y="688"/>
                  <a:pt x="9808" y="688"/>
                </a:cubicBezTo>
                <a:cubicBezTo>
                  <a:pt x="9264" y="688"/>
                  <a:pt x="9112" y="1024"/>
                  <a:pt x="9112" y="1440"/>
                </a:cubicBezTo>
                <a:lnTo>
                  <a:pt x="9112" y="2608"/>
                </a:lnTo>
                <a:close/>
                <a:moveTo>
                  <a:pt x="10224" y="1664"/>
                </a:moveTo>
                <a:cubicBezTo>
                  <a:pt x="10224" y="2320"/>
                  <a:pt x="10544" y="2648"/>
                  <a:pt x="11200" y="2648"/>
                </a:cubicBezTo>
                <a:cubicBezTo>
                  <a:pt x="11472" y="2648"/>
                  <a:pt x="11680" y="2592"/>
                  <a:pt x="11808" y="2544"/>
                </a:cubicBezTo>
                <a:cubicBezTo>
                  <a:pt x="11808" y="2168"/>
                  <a:pt x="11808" y="2168"/>
                  <a:pt x="11808" y="2168"/>
                </a:cubicBezTo>
                <a:cubicBezTo>
                  <a:pt x="11680" y="2216"/>
                  <a:pt x="11456" y="2264"/>
                  <a:pt x="11264" y="2264"/>
                </a:cubicBezTo>
                <a:cubicBezTo>
                  <a:pt x="10912" y="2264"/>
                  <a:pt x="10720" y="2080"/>
                  <a:pt x="10720" y="1728"/>
                </a:cubicBezTo>
                <a:cubicBezTo>
                  <a:pt x="11704" y="1728"/>
                  <a:pt x="11704" y="1728"/>
                  <a:pt x="11704" y="1728"/>
                </a:cubicBezTo>
                <a:cubicBezTo>
                  <a:pt x="11864" y="1728"/>
                  <a:pt x="11928" y="1688"/>
                  <a:pt x="11928" y="1576"/>
                </a:cubicBezTo>
                <a:cubicBezTo>
                  <a:pt x="11928" y="1504"/>
                  <a:pt x="11928" y="1504"/>
                  <a:pt x="11928" y="1504"/>
                </a:cubicBezTo>
                <a:cubicBezTo>
                  <a:pt x="11928" y="1024"/>
                  <a:pt x="11672" y="648"/>
                  <a:pt x="11128" y="648"/>
                </a:cubicBezTo>
                <a:cubicBezTo>
                  <a:pt x="10552" y="648"/>
                  <a:pt x="10224" y="1088"/>
                  <a:pt x="10224" y="1664"/>
                </a:cubicBezTo>
                <a:close/>
                <a:moveTo>
                  <a:pt x="11112" y="1016"/>
                </a:moveTo>
                <a:cubicBezTo>
                  <a:pt x="11320" y="1016"/>
                  <a:pt x="11432" y="1160"/>
                  <a:pt x="11432" y="1400"/>
                </a:cubicBezTo>
                <a:cubicBezTo>
                  <a:pt x="10728" y="1400"/>
                  <a:pt x="10728" y="1400"/>
                  <a:pt x="10728" y="1400"/>
                </a:cubicBezTo>
                <a:cubicBezTo>
                  <a:pt x="10760" y="1160"/>
                  <a:pt x="10904" y="1016"/>
                  <a:pt x="11112" y="1016"/>
                </a:cubicBezTo>
                <a:close/>
                <a:moveTo>
                  <a:pt x="12232" y="1264"/>
                </a:moveTo>
                <a:cubicBezTo>
                  <a:pt x="12232" y="1904"/>
                  <a:pt x="13012" y="1728"/>
                  <a:pt x="13012" y="2064"/>
                </a:cubicBezTo>
                <a:cubicBezTo>
                  <a:pt x="13012" y="2192"/>
                  <a:pt x="12888" y="2264"/>
                  <a:pt x="12696" y="2264"/>
                </a:cubicBezTo>
                <a:cubicBezTo>
                  <a:pt x="12552" y="2264"/>
                  <a:pt x="12396" y="2240"/>
                  <a:pt x="12284" y="2208"/>
                </a:cubicBezTo>
                <a:cubicBezTo>
                  <a:pt x="12276" y="2608"/>
                  <a:pt x="12276" y="2608"/>
                  <a:pt x="12276" y="2608"/>
                </a:cubicBezTo>
                <a:cubicBezTo>
                  <a:pt x="12388" y="2632"/>
                  <a:pt x="12528" y="2648"/>
                  <a:pt x="12672" y="2648"/>
                </a:cubicBezTo>
                <a:cubicBezTo>
                  <a:pt x="13184" y="2648"/>
                  <a:pt x="13524" y="2400"/>
                  <a:pt x="13524" y="2016"/>
                </a:cubicBezTo>
                <a:cubicBezTo>
                  <a:pt x="13524" y="1392"/>
                  <a:pt x="12736" y="1520"/>
                  <a:pt x="12736" y="1216"/>
                </a:cubicBezTo>
                <a:cubicBezTo>
                  <a:pt x="12736" y="1088"/>
                  <a:pt x="12848" y="1024"/>
                  <a:pt x="13024" y="1024"/>
                </a:cubicBezTo>
                <a:cubicBezTo>
                  <a:pt x="13088" y="1024"/>
                  <a:pt x="13152" y="1028"/>
                  <a:pt x="13200" y="1028"/>
                </a:cubicBezTo>
                <a:cubicBezTo>
                  <a:pt x="13312" y="1028"/>
                  <a:pt x="13400" y="1008"/>
                  <a:pt x="13400" y="816"/>
                </a:cubicBezTo>
                <a:cubicBezTo>
                  <a:pt x="13400" y="680"/>
                  <a:pt x="13400" y="680"/>
                  <a:pt x="13400" y="680"/>
                </a:cubicBezTo>
                <a:cubicBezTo>
                  <a:pt x="13400" y="680"/>
                  <a:pt x="13224" y="648"/>
                  <a:pt x="13048" y="648"/>
                </a:cubicBezTo>
                <a:cubicBezTo>
                  <a:pt x="12504" y="648"/>
                  <a:pt x="12232" y="928"/>
                  <a:pt x="12232" y="1264"/>
                </a:cubicBezTo>
                <a:close/>
              </a:path>
            </a:pathLst>
          </a:custGeom>
          <a:solidFill>
            <a:schemeClr val="bg1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EEA063B1-D1BB-422B-A945-0E0BF929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960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CA897A52-D4CF-4702-BCED-5706FDE7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9897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335B6879-93B0-4CA7-BCA9-D4FA9240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5276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1" name="Enabling_deltalife_wit">
            <a:extLst>
              <a:ext uri="{FF2B5EF4-FFF2-40B4-BE49-F238E27FC236}">
                <a16:creationId xmlns:a16="http://schemas.microsoft.com/office/drawing/2014/main" id="{F6979AE7-8CDB-45F8-88A4-AC18A1F0E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" y="5947200"/>
            <a:ext cx="3175200" cy="7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-0.0332 0.060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7" y="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22222E-6 L 0.04115 -0.07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-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3" grpId="0" animBg="1"/>
      <p:bldP spid="12" grpId="0" animBg="1"/>
    </p:bldLst>
  </p:timing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29" name="Tekstvak 28">
            <a:hlinkClick r:id="rId3"/>
            <a:extLst>
              <a:ext uri="{FF2B5EF4-FFF2-40B4-BE49-F238E27FC236}">
                <a16:creationId xmlns:a16="http://schemas.microsoft.com/office/drawing/2014/main" id="{C731B5EA-6866-4EBE-8138-DEC893F2E2E3}"/>
              </a:ext>
            </a:extLst>
          </p:cNvPr>
          <p:cNvSpPr txBox="1"/>
          <p:nvPr userDrawn="1"/>
        </p:nvSpPr>
        <p:spPr>
          <a:xfrm>
            <a:off x="1260000" y="2267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info@deltares.nl</a:t>
            </a:r>
          </a:p>
        </p:txBody>
      </p:sp>
      <p:sp>
        <p:nvSpPr>
          <p:cNvPr id="30" name="Tekstvak 29">
            <a:hlinkClick r:id="rId4"/>
            <a:extLst>
              <a:ext uri="{FF2B5EF4-FFF2-40B4-BE49-F238E27FC236}">
                <a16:creationId xmlns:a16="http://schemas.microsoft.com/office/drawing/2014/main" id="{B2A41075-9E8D-4E25-B2BA-1D1DD506088A}"/>
              </a:ext>
            </a:extLst>
          </p:cNvPr>
          <p:cNvSpPr txBox="1"/>
          <p:nvPr userDrawn="1"/>
        </p:nvSpPr>
        <p:spPr>
          <a:xfrm>
            <a:off x="4212000" y="1763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1" name="Tekstvak 30">
            <a:hlinkClick r:id="rId5"/>
            <a:extLst>
              <a:ext uri="{FF2B5EF4-FFF2-40B4-BE49-F238E27FC236}">
                <a16:creationId xmlns:a16="http://schemas.microsoft.com/office/drawing/2014/main" id="{58C063EF-2783-4DB8-8B62-49C28C8695C5}"/>
              </a:ext>
            </a:extLst>
          </p:cNvPr>
          <p:cNvSpPr txBox="1"/>
          <p:nvPr userDrawn="1"/>
        </p:nvSpPr>
        <p:spPr>
          <a:xfrm>
            <a:off x="6912000" y="1763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linkedin.com/company/deltares</a:t>
            </a:r>
          </a:p>
        </p:txBody>
      </p:sp>
      <p:sp>
        <p:nvSpPr>
          <p:cNvPr id="32" name="Tekstvak 31">
            <a:hlinkClick r:id="rId6"/>
            <a:extLst>
              <a:ext uri="{FF2B5EF4-FFF2-40B4-BE49-F238E27FC236}">
                <a16:creationId xmlns:a16="http://schemas.microsoft.com/office/drawing/2014/main" id="{5F163D96-77E3-420C-8665-5CE311574B20}"/>
              </a:ext>
            </a:extLst>
          </p:cNvPr>
          <p:cNvSpPr txBox="1"/>
          <p:nvPr userDrawn="1"/>
        </p:nvSpPr>
        <p:spPr>
          <a:xfrm>
            <a:off x="1260000" y="1763999"/>
            <a:ext cx="19496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www.deltares.nl</a:t>
            </a:r>
          </a:p>
        </p:txBody>
      </p:sp>
      <p:sp>
        <p:nvSpPr>
          <p:cNvPr id="33" name="Tekstvak 32">
            <a:hlinkClick r:id="rId7"/>
            <a:extLst>
              <a:ext uri="{FF2B5EF4-FFF2-40B4-BE49-F238E27FC236}">
                <a16:creationId xmlns:a16="http://schemas.microsoft.com/office/drawing/2014/main" id="{3B4E325A-D4A5-415E-A8C3-FF4A98631369}"/>
              </a:ext>
            </a:extLst>
          </p:cNvPr>
          <p:cNvSpPr txBox="1"/>
          <p:nvPr userDrawn="1"/>
        </p:nvSpPr>
        <p:spPr>
          <a:xfrm>
            <a:off x="4212000" y="2267999"/>
            <a:ext cx="1871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@deltares</a:t>
            </a:r>
          </a:p>
        </p:txBody>
      </p:sp>
      <p:sp>
        <p:nvSpPr>
          <p:cNvPr id="34" name="Tekstvak 33">
            <a:hlinkClick r:id="rId8"/>
            <a:extLst>
              <a:ext uri="{FF2B5EF4-FFF2-40B4-BE49-F238E27FC236}">
                <a16:creationId xmlns:a16="http://schemas.microsoft.com/office/drawing/2014/main" id="{052934D0-6B1B-4AB9-8002-224050C7A1A1}"/>
              </a:ext>
            </a:extLst>
          </p:cNvPr>
          <p:cNvSpPr txBox="1"/>
          <p:nvPr userDrawn="1"/>
        </p:nvSpPr>
        <p:spPr>
          <a:xfrm>
            <a:off x="6912000" y="2267999"/>
            <a:ext cx="434442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800" noProof="1">
                <a:solidFill>
                  <a:schemeClr val="tx2"/>
                </a:solidFill>
              </a:rPr>
              <a:t>facebook.com/deltaresNL</a:t>
            </a:r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hlinkClick r:id="rId6"/>
            <a:extLst>
              <a:ext uri="{FF2B5EF4-FFF2-40B4-BE49-F238E27FC236}">
                <a16:creationId xmlns:a16="http://schemas.microsoft.com/office/drawing/2014/main" id="{0D7005BD-5B17-436C-95BF-D53FCBDA05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6000" y="1764000"/>
            <a:ext cx="306000" cy="306000"/>
          </a:xfrm>
          <a:prstGeom prst="rect">
            <a:avLst/>
          </a:prstGeom>
        </p:spPr>
      </p:pic>
      <p:pic>
        <p:nvPicPr>
          <p:cNvPr id="9" name="Graphic 8">
            <a:hlinkClick r:id="rId5"/>
            <a:extLst>
              <a:ext uri="{FF2B5EF4-FFF2-40B4-BE49-F238E27FC236}">
                <a16:creationId xmlns:a16="http://schemas.microsoft.com/office/drawing/2014/main" id="{48ED5D6E-BB00-4DF8-8A4A-B64CCA32001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000" y="1764000"/>
            <a:ext cx="306000" cy="306000"/>
          </a:xfrm>
          <a:prstGeom prst="rect">
            <a:avLst/>
          </a:prstGeom>
        </p:spPr>
      </p:pic>
      <p:pic>
        <p:nvPicPr>
          <p:cNvPr id="12" name="Graphic 11">
            <a:hlinkClick r:id="rId3"/>
            <a:extLst>
              <a:ext uri="{FF2B5EF4-FFF2-40B4-BE49-F238E27FC236}">
                <a16:creationId xmlns:a16="http://schemas.microsoft.com/office/drawing/2014/main" id="{3D248AEC-10A5-4B7E-BF95-2E949619BAC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000" y="2268000"/>
            <a:ext cx="306000" cy="306000"/>
          </a:xfrm>
          <a:prstGeom prst="rect">
            <a:avLst/>
          </a:prstGeom>
        </p:spPr>
      </p:pic>
      <p:pic>
        <p:nvPicPr>
          <p:cNvPr id="16" name="Graphic 15">
            <a:hlinkClick r:id="rId8"/>
            <a:extLst>
              <a:ext uri="{FF2B5EF4-FFF2-40B4-BE49-F238E27FC236}">
                <a16:creationId xmlns:a16="http://schemas.microsoft.com/office/drawing/2014/main" id="{54EB740A-0F53-4E1C-8587-DA2F01870A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000" y="2268000"/>
            <a:ext cx="306000" cy="306000"/>
          </a:xfrm>
          <a:prstGeom prst="rect">
            <a:avLst/>
          </a:prstGeom>
        </p:spPr>
      </p:pic>
      <p:pic>
        <p:nvPicPr>
          <p:cNvPr id="19" name="Graphic 18">
            <a:hlinkClick r:id="rId4"/>
            <a:extLst>
              <a:ext uri="{FF2B5EF4-FFF2-40B4-BE49-F238E27FC236}">
                <a16:creationId xmlns:a16="http://schemas.microsoft.com/office/drawing/2014/main" id="{3C2A80C3-6754-49BB-AE1D-787E3C8B82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8000" y="1764000"/>
            <a:ext cx="306000" cy="306000"/>
          </a:xfrm>
          <a:prstGeom prst="rect">
            <a:avLst/>
          </a:prstGeom>
        </p:spPr>
      </p:pic>
      <p:pic>
        <p:nvPicPr>
          <p:cNvPr id="44" name="Graphic 43">
            <a:hlinkClick r:id="rId7"/>
            <a:extLst>
              <a:ext uri="{FF2B5EF4-FFF2-40B4-BE49-F238E27FC236}">
                <a16:creationId xmlns:a16="http://schemas.microsoft.com/office/drawing/2014/main" id="{7232CAEC-F3CE-4040-A772-F8A6B9302514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8000" y="2268000"/>
            <a:ext cx="306000" cy="306000"/>
          </a:xfrm>
          <a:prstGeom prst="rect">
            <a:avLst/>
          </a:prstGeom>
        </p:spPr>
      </p:pic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260104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(Vrij invulba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65">
            <a:extLst>
              <a:ext uri="{FF2B5EF4-FFF2-40B4-BE49-F238E27FC236}">
                <a16:creationId xmlns:a16="http://schemas.microsoft.com/office/drawing/2014/main" id="{D8C9B7F8-6288-4D09-BD88-8006B973F31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5650" y="2820473"/>
            <a:ext cx="11436350" cy="4037527"/>
          </a:xfrm>
          <a:blipFill>
            <a:blip r:embed="rId2"/>
            <a:stretch>
              <a:fillRect/>
            </a:stretch>
          </a:blipFill>
        </p:spPr>
        <p:txBody>
          <a:bodyPr tIns="2340000"/>
          <a:lstStyle>
            <a:lvl1pPr marL="0" indent="0" algn="ctr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Selecteer afbeelding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B90DCA0-4985-4FE6-A3E0-A65236F1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17" name="Tijdelijke aanduiding voor tekst 61">
            <a:extLst>
              <a:ext uri="{FF2B5EF4-FFF2-40B4-BE49-F238E27FC236}">
                <a16:creationId xmlns:a16="http://schemas.microsoft.com/office/drawing/2014/main" id="{3D815638-2A87-40E4-BC3A-FB4D1E25ACB0}"/>
              </a:ext>
            </a:extLst>
          </p:cNvPr>
          <p:cNvSpPr>
            <a:spLocks noGrp="1" noChangeAspect="1"/>
          </p:cNvSpPr>
          <p:nvPr>
            <p:ph type="body" sz="quarter" idx="18"/>
          </p:nvPr>
        </p:nvSpPr>
        <p:spPr>
          <a:xfrm>
            <a:off x="9531707" y="5835881"/>
            <a:ext cx="2340000" cy="758729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3240000" rIns="0"/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4416EE60-04E7-4A49-88D4-1122BC4AF7D8}"/>
              </a:ext>
            </a:extLst>
          </p:cNvPr>
          <p:cNvSpPr>
            <a:spLocks noGrp="1" noChangeAspect="1"/>
          </p:cNvSpPr>
          <p:nvPr>
            <p:ph type="body" sz="quarter" idx="20"/>
          </p:nvPr>
        </p:nvSpPr>
        <p:spPr>
          <a:xfrm>
            <a:off x="755650" y="3288888"/>
            <a:ext cx="2863850" cy="3096290"/>
          </a:xfrm>
          <a:custGeom>
            <a:avLst/>
            <a:gdLst>
              <a:gd name="connsiteX0" fmla="*/ 2525609 w 5497409"/>
              <a:gd name="connsiteY0" fmla="*/ 0 h 5943600"/>
              <a:gd name="connsiteX1" fmla="*/ 5497409 w 5497409"/>
              <a:gd name="connsiteY1" fmla="*/ 2971800 h 5943600"/>
              <a:gd name="connsiteX2" fmla="*/ 2525609 w 5497409"/>
              <a:gd name="connsiteY2" fmla="*/ 5943600 h 5943600"/>
              <a:gd name="connsiteX3" fmla="*/ 61346 w 5497409"/>
              <a:gd name="connsiteY3" fmla="*/ 4633362 h 5943600"/>
              <a:gd name="connsiteX4" fmla="*/ 0 w 5497409"/>
              <a:gd name="connsiteY4" fmla="*/ 4532384 h 5943600"/>
              <a:gd name="connsiteX5" fmla="*/ 0 w 5497409"/>
              <a:gd name="connsiteY5" fmla="*/ 1411217 h 5943600"/>
              <a:gd name="connsiteX6" fmla="*/ 61346 w 5497409"/>
              <a:gd name="connsiteY6" fmla="*/ 1310238 h 5943600"/>
              <a:gd name="connsiteX7" fmla="*/ 2525609 w 5497409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7409" h="5943600">
                <a:moveTo>
                  <a:pt x="2525609" y="0"/>
                </a:moveTo>
                <a:cubicBezTo>
                  <a:pt x="4166889" y="0"/>
                  <a:pt x="5497409" y="1330520"/>
                  <a:pt x="5497409" y="2971800"/>
                </a:cubicBezTo>
                <a:cubicBezTo>
                  <a:pt x="5497409" y="4613080"/>
                  <a:pt x="4166889" y="5943600"/>
                  <a:pt x="2525609" y="5943600"/>
                </a:cubicBezTo>
                <a:cubicBezTo>
                  <a:pt x="1499809" y="5943600"/>
                  <a:pt x="595400" y="5423866"/>
                  <a:pt x="61346" y="4633362"/>
                </a:cubicBezTo>
                <a:lnTo>
                  <a:pt x="0" y="4532384"/>
                </a:lnTo>
                <a:lnTo>
                  <a:pt x="0" y="1411217"/>
                </a:lnTo>
                <a:lnTo>
                  <a:pt x="61346" y="1310238"/>
                </a:lnTo>
                <a:cubicBezTo>
                  <a:pt x="595400" y="519735"/>
                  <a:pt x="1499809" y="0"/>
                  <a:pt x="25256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0800000" scaled="1"/>
            <a:tileRect/>
          </a:gradFill>
        </p:spPr>
        <p:txBody>
          <a:bodyPr vert="wordArtVert" wrap="square" rIns="6336000">
            <a:noAutofit/>
          </a:bodyPr>
          <a:lstStyle>
            <a:lvl1pPr marL="0" indent="0">
              <a:buNone/>
              <a:defRPr sz="100">
                <a:solidFill>
                  <a:srgbClr val="E6E6E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30A32AC-B6B9-49DA-96CB-8FA7566F258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13086750" y="4157669"/>
            <a:ext cx="153888" cy="1485895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5B33C15-FA3F-4488-B605-FD2E5912A64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2556122" y="541695"/>
            <a:ext cx="153888" cy="5101869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7A43FF58-601A-486A-BC3C-8646024C246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2409913" y="6413498"/>
            <a:ext cx="450000" cy="184666"/>
          </a:xfr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D05F72AB-9143-4CEB-9995-BC46F87996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60000" y="1764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4" name="Tijdelijke aanduiding voor tekst 3">
            <a:extLst>
              <a:ext uri="{FF2B5EF4-FFF2-40B4-BE49-F238E27FC236}">
                <a16:creationId xmlns:a16="http://schemas.microsoft.com/office/drawing/2014/main" id="{140C74ED-3843-44B5-A036-98F1C0983D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60000" y="2268000"/>
            <a:ext cx="2448000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7CB3B72F-829E-4802-89CE-5FAA887211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2000" y="1764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6" name="Tijdelijke aanduiding voor tekst 3">
            <a:extLst>
              <a:ext uri="{FF2B5EF4-FFF2-40B4-BE49-F238E27FC236}">
                <a16:creationId xmlns:a16="http://schemas.microsoft.com/office/drawing/2014/main" id="{E96C0F79-C1F5-448A-9B02-130652C5EF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12000" y="2268000"/>
            <a:ext cx="2195512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3008B147-EF81-4851-A6A3-FDBC85BB5B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10369" y="1764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D61D01F4-0D94-49A0-A0C6-2A6964B393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0369" y="2268000"/>
            <a:ext cx="4362394" cy="306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12238712-852D-4C83-A179-EE0F3F6553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55650" y="1764000"/>
            <a:ext cx="306000" cy="306000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5" name="Tijdelijke aanduiding voor afbeelding 12">
            <a:extLst>
              <a:ext uri="{FF2B5EF4-FFF2-40B4-BE49-F238E27FC236}">
                <a16:creationId xmlns:a16="http://schemas.microsoft.com/office/drawing/2014/main" id="{B94B33D8-9ADC-46F3-9BAD-244DD869287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55650" y="2268000"/>
            <a:ext cx="306000" cy="3060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6" name="Tijdelijke aanduiding voor afbeelding 12">
            <a:extLst>
              <a:ext uri="{FF2B5EF4-FFF2-40B4-BE49-F238E27FC236}">
                <a16:creationId xmlns:a16="http://schemas.microsoft.com/office/drawing/2014/main" id="{7B078E79-A086-4E54-9016-28A2DBA0692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08000" y="1764000"/>
            <a:ext cx="306000" cy="3060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7" name="Tijdelijke aanduiding voor afbeelding 12">
            <a:extLst>
              <a:ext uri="{FF2B5EF4-FFF2-40B4-BE49-F238E27FC236}">
                <a16:creationId xmlns:a16="http://schemas.microsoft.com/office/drawing/2014/main" id="{9A2E3717-085D-4920-9B0E-8DBF1A42FCA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08000" y="2268000"/>
            <a:ext cx="306000" cy="306000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8" name="Tijdelijke aanduiding voor afbeelding 12">
            <a:extLst>
              <a:ext uri="{FF2B5EF4-FFF2-40B4-BE49-F238E27FC236}">
                <a16:creationId xmlns:a16="http://schemas.microsoft.com/office/drawing/2014/main" id="{77467CBB-F989-40AA-BAA1-DDC3FE2145D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408000" y="1764000"/>
            <a:ext cx="306000" cy="306000"/>
          </a:xfr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9" name="Tijdelijke aanduiding voor afbeelding 12">
            <a:extLst>
              <a:ext uri="{FF2B5EF4-FFF2-40B4-BE49-F238E27FC236}">
                <a16:creationId xmlns:a16="http://schemas.microsoft.com/office/drawing/2014/main" id="{1C25A578-0CC7-464F-9CFB-1B9EC232EF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408000" y="2268000"/>
            <a:ext cx="306000" cy="306000"/>
          </a:xfr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40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63210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3045">
          <p15:clr>
            <a:srgbClr val="FBAE40"/>
          </p15:clr>
        </p15:guide>
        <p15:guide id="2" orient="horz" pos="2058">
          <p15:clr>
            <a:srgbClr val="FBAE40"/>
          </p15:clr>
        </p15:guide>
        <p15:guide id="3" orient="horz" pos="4026">
          <p15:clr>
            <a:srgbClr val="FBAE40"/>
          </p15:clr>
        </p15:guide>
        <p15:guide id="4" pos="4044">
          <p15:clr>
            <a:srgbClr val="FBAE40"/>
          </p15:clr>
        </p15:guide>
        <p15:guide id="5" pos="4362">
          <p15:clr>
            <a:srgbClr val="FBAE40"/>
          </p15:clr>
        </p15:guide>
        <p15:guide id="6" pos="2661">
          <p15:clr>
            <a:srgbClr val="FBAE40"/>
          </p15:clr>
        </p15:guide>
        <p15:guide id="7" pos="2343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29EC1-25F2-4E2F-B599-22F9228FB21E}" type="datetimeFigureOut">
              <a:rPr lang="nl-NL" smtClean="0"/>
              <a:t>21-7-2023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31401-9FA2-48F3-BC41-785D9BB1097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422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 me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EC7CA-9C23-4C8C-8E52-48827CB3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B16DB44-A35C-4555-8271-1BC45D5E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8298A93-251E-4C71-ACF3-6A138886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E74A889B-77F6-4552-B217-7A2CA16B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EBD329-956B-407B-9AD6-0D41AC6CB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651" y="1762124"/>
            <a:ext cx="10517112" cy="4322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29C6F091-D152-418D-B9F8-A87580FF62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3358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60BE643B-1ED0-4C44-A1BD-69154E5788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73876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A065EEC8-0E39-4605-AE1D-D95CBC9048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14164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48162130-D103-42A6-B07E-E8EF059018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54452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4" name="Tijdelijke aanduiding voor afbeelding 13">
            <a:extLst>
              <a:ext uri="{FF2B5EF4-FFF2-40B4-BE49-F238E27FC236}">
                <a16:creationId xmlns:a16="http://schemas.microsoft.com/office/drawing/2014/main" id="{7250C887-952A-4DC1-8215-8DFA36C6ED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94740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B0075813-47FE-4243-A0DB-86635BED62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35028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6" name="Tijdelijke aanduiding voor afbeelding 13">
            <a:extLst>
              <a:ext uri="{FF2B5EF4-FFF2-40B4-BE49-F238E27FC236}">
                <a16:creationId xmlns:a16="http://schemas.microsoft.com/office/drawing/2014/main" id="{B8D44326-7D12-4338-99E1-2E879D21A2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5317" y="6275959"/>
            <a:ext cx="1188000" cy="378000"/>
          </a:xfrm>
          <a:noFill/>
        </p:spPr>
        <p:txBody>
          <a:bodyPr tIns="0">
            <a:norm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4828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2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BD4A7-30E2-4E78-B4FA-A8B2C41A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89361EE-4435-4145-8E9D-4F0A53E9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DFBB55-F053-4FC0-8FD6-FD27BC57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20EB44-40D1-4CAF-8FFD-29202A0A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564A6160-4B2C-4199-AB7C-023FEDE195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650" y="1768763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A7315F35-EA75-4506-B955-CB617ACBDB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1825" y="1770636"/>
            <a:ext cx="5076175" cy="4318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359406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 met tit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360240-711C-40DC-B819-28D5F76E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2125"/>
            <a:ext cx="5065347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485B8C4-FFE1-4941-89E1-E5B658D71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2556001"/>
            <a:ext cx="5065347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D244503-4D19-475F-8DE3-680EA8CDC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0997" y="1762125"/>
            <a:ext cx="5087002" cy="7429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37810D-DEFA-432E-B30A-7F13B7EF0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997" y="2556001"/>
            <a:ext cx="5087002" cy="3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D5B83A0-F52F-4A50-A779-6FBDEC06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0DF3265-27D0-49AD-8963-A3EC3CB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632C89B3-2645-49EA-AE6E-C0189B3A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9CFFACB9-41BE-4C1C-8FD9-C059001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474446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77C9B-D616-43D5-9E9C-399615DA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97891F0-8DCB-4D52-8695-2AD66508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 28 november 2019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044C9F-B1E5-43F8-ABA5-F8A0AF3B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Voettekst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14021C5-B1DD-464A-832F-A03BCAB5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962055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Dia met tekst. Voorbeeld van een lange tekst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Niveau 1, standaard met </a:t>
            </a:r>
            <a:r>
              <a:rPr lang="nl-NL" dirty="0" err="1"/>
              <a:t>bullets</a:t>
            </a:r>
            <a:endParaRPr lang="nl-NL" dirty="0"/>
          </a:p>
          <a:p>
            <a:pPr lvl="1"/>
            <a:r>
              <a:rPr lang="nl-NL" dirty="0"/>
              <a:t>Tweede niveau, (sub </a:t>
            </a:r>
            <a:r>
              <a:rPr lang="nl-NL" dirty="0" err="1"/>
              <a:t>bullets</a:t>
            </a:r>
            <a:r>
              <a:rPr lang="nl-NL" dirty="0"/>
              <a:t>)</a:t>
            </a:r>
          </a:p>
          <a:p>
            <a:pPr lvl="2"/>
            <a:r>
              <a:rPr lang="nl-NL" dirty="0"/>
              <a:t>Derde niveau (Leestekst)</a:t>
            </a:r>
          </a:p>
          <a:p>
            <a:pPr lvl="3"/>
            <a:r>
              <a:rPr lang="nl-NL" dirty="0"/>
              <a:t>Vierde niveau (Subtitel)</a:t>
            </a:r>
          </a:p>
          <a:p>
            <a:pPr lvl="4"/>
            <a:r>
              <a:rPr lang="nl-NL" dirty="0"/>
              <a:t>Vijfde niveau (Standaard met nummers)</a:t>
            </a:r>
          </a:p>
          <a:p>
            <a:pPr lvl="5"/>
            <a:r>
              <a:rPr lang="nl-NL" dirty="0"/>
              <a:t>Niveau zes (sub nummers)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5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747" r:id="rId3"/>
    <p:sldLayoutId id="2147483691" r:id="rId4"/>
    <p:sldLayoutId id="2147483692" r:id="rId5"/>
    <p:sldLayoutId id="2147483664" r:id="rId6"/>
    <p:sldLayoutId id="2147483687" r:id="rId7"/>
    <p:sldLayoutId id="2147483689" r:id="rId8"/>
    <p:sldLayoutId id="2147483690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96" r:id="rId17"/>
    <p:sldLayoutId id="2147483682" r:id="rId18"/>
    <p:sldLayoutId id="2147483683" r:id="rId19"/>
    <p:sldLayoutId id="2147483749" r:id="rId20"/>
    <p:sldLayoutId id="2147483681" r:id="rId21"/>
    <p:sldLayoutId id="2147483752" r:id="rId22"/>
    <p:sldLayoutId id="2147483699" r:id="rId23"/>
    <p:sldLayoutId id="2147483748" r:id="rId24"/>
    <p:sldLayoutId id="2147483656" r:id="rId25"/>
    <p:sldLayoutId id="2147483753" r:id="rId26"/>
    <p:sldLayoutId id="2147483698" r:id="rId27"/>
    <p:sldLayoutId id="2147483754" r:id="rId28"/>
    <p:sldLayoutId id="2147483756" r:id="rId29"/>
    <p:sldLayoutId id="2147483757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110" userDrawn="1">
          <p15:clr>
            <a:srgbClr val="F26B43"/>
          </p15:clr>
        </p15:guide>
        <p15:guide id="3" pos="476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6" pos="792" userDrawn="1">
          <p15:clr>
            <a:srgbClr val="F26B43"/>
          </p15:clr>
        </p15:guide>
        <p15:guide id="7" orient="horz" pos="3833" userDrawn="1">
          <p15:clr>
            <a:srgbClr val="F26B43"/>
          </p15:clr>
        </p15:guide>
        <p15:guide id="8" orient="horz" pos="336" userDrawn="1">
          <p15:clr>
            <a:srgbClr val="F26B43"/>
          </p15:clr>
        </p15:guide>
        <p15:guide id="9" pos="7098" userDrawn="1">
          <p15:clr>
            <a:srgbClr val="F26B43"/>
          </p15:clr>
        </p15:guide>
        <p15:guide id="10" pos="740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ooter Bar">
            <a:extLst>
              <a:ext uri="{FF2B5EF4-FFF2-40B4-BE49-F238E27FC236}">
                <a16:creationId xmlns:a16="http://schemas.microsoft.com/office/drawing/2014/main" id="{022EB8B7-6824-4AED-BB2B-C0B109993AD1}"/>
              </a:ext>
            </a:extLst>
          </p:cNvPr>
          <p:cNvGrpSpPr/>
          <p:nvPr userDrawn="1"/>
        </p:nvGrpSpPr>
        <p:grpSpPr>
          <a:xfrm>
            <a:off x="11742000" y="0"/>
            <a:ext cx="450000" cy="6858000"/>
            <a:chOff x="11742000" y="0"/>
            <a:chExt cx="450000" cy="6858000"/>
          </a:xfrm>
          <a:solidFill>
            <a:schemeClr val="accent2">
              <a:alpha val="5882"/>
            </a:schemeClr>
          </a:solidFill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F9EE001-C15B-435E-9F44-1622C159FC17}"/>
                </a:ext>
              </a:extLst>
            </p:cNvPr>
            <p:cNvSpPr/>
            <p:nvPr userDrawn="1"/>
          </p:nvSpPr>
          <p:spPr>
            <a:xfrm>
              <a:off x="11742000" y="0"/>
              <a:ext cx="450000" cy="6858000"/>
            </a:xfrm>
            <a:prstGeom prst="rect">
              <a:avLst/>
            </a:prstGeom>
            <a:solidFill>
              <a:srgbClr val="F1F3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cxnSp>
          <p:nvCxnSpPr>
            <p:cNvPr id="9" name="Rechte verbindingslijn 8">
              <a:extLst>
                <a:ext uri="{FF2B5EF4-FFF2-40B4-BE49-F238E27FC236}">
                  <a16:creationId xmlns:a16="http://schemas.microsoft.com/office/drawing/2014/main" id="{32440EA2-337B-4EDA-9C88-10B9002EF364}"/>
                </a:ext>
              </a:extLst>
            </p:cNvPr>
            <p:cNvCxnSpPr/>
            <p:nvPr userDrawn="1"/>
          </p:nvCxnSpPr>
          <p:spPr>
            <a:xfrm>
              <a:off x="11801530" y="6081711"/>
              <a:ext cx="324000" cy="0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966F5-006F-433A-9691-0B17633B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Dia met tekst. Voorbeeld van een lange tekst over twee regels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B2E2CE-1F7F-4603-9A75-FEAAFF73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650" y="1768763"/>
            <a:ext cx="10512349" cy="43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Niveau 1, standaard met </a:t>
            </a:r>
            <a:r>
              <a:rPr lang="nl-NL" dirty="0" err="1"/>
              <a:t>bullets</a:t>
            </a:r>
            <a:endParaRPr lang="nl-NL" dirty="0"/>
          </a:p>
          <a:p>
            <a:pPr lvl="1"/>
            <a:r>
              <a:rPr lang="nl-NL" dirty="0"/>
              <a:t>Tweede niveau, (sub </a:t>
            </a:r>
            <a:r>
              <a:rPr lang="nl-NL" dirty="0" err="1"/>
              <a:t>bullets</a:t>
            </a:r>
            <a:r>
              <a:rPr lang="nl-NL" dirty="0"/>
              <a:t>)</a:t>
            </a:r>
          </a:p>
          <a:p>
            <a:pPr lvl="2"/>
            <a:r>
              <a:rPr lang="nl-NL" dirty="0"/>
              <a:t>Derde niveau (Leestekst)</a:t>
            </a:r>
          </a:p>
          <a:p>
            <a:pPr lvl="3"/>
            <a:r>
              <a:rPr lang="nl-NL" dirty="0"/>
              <a:t>Vierde niveau (Subtitel)</a:t>
            </a:r>
          </a:p>
          <a:p>
            <a:pPr lvl="4"/>
            <a:r>
              <a:rPr lang="nl-NL" dirty="0"/>
              <a:t>Vijfde niveau (Standaard met nummers)</a:t>
            </a:r>
          </a:p>
          <a:p>
            <a:pPr lvl="5"/>
            <a:r>
              <a:rPr lang="nl-NL" dirty="0"/>
              <a:t>Niveau zes (sub nummers)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E4571E1-7B78-4AC3-AB7A-7A15720DF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420000" y="4157669"/>
            <a:ext cx="153888" cy="1485895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sz="1000" b="0">
                <a:solidFill>
                  <a:srgbClr val="E6E6E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 28 november 2019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04B6D2-F868-492E-8371-701F4F99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89372" y="541695"/>
            <a:ext cx="153888" cy="5101869"/>
          </a:xfrm>
          <a:prstGeom prst="rect">
            <a:avLst/>
          </a:prstGeom>
        </p:spPr>
        <p:txBody>
          <a:bodyPr vert="vert270" wrap="square" lIns="0" tIns="0" rIns="0" bIns="0" rtlCol="0" anchor="ctr" anchorCtr="0">
            <a:noAutofit/>
          </a:bodyPr>
          <a:lstStyle>
            <a:lvl1pPr algn="l">
              <a:defRPr lang="nl-NL" sz="1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nl-NL" dirty="0"/>
              <a:t>Voettekst van de presentatie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F491C4D-045B-4D79-8E4E-A715678EC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3163" y="6413498"/>
            <a:ext cx="450000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42B3F14-D836-496B-80A2-23BE75BD68CB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5" name="Deltares_Logo_klein">
            <a:extLst>
              <a:ext uri="{FF2B5EF4-FFF2-40B4-BE49-F238E27FC236}">
                <a16:creationId xmlns:a16="http://schemas.microsoft.com/office/drawing/2014/main" id="{CA5E38F1-EE2E-4740-B411-6A2F5838BECA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56" y="6267123"/>
            <a:ext cx="1188000" cy="3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85" r:id="rId27"/>
    <p:sldLayoutId id="2147483786" r:id="rId28"/>
    <p:sldLayoutId id="214748378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48000" indent="-324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+mj-lt"/>
        <a:buAutoNum type="arabicPeriod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48000" indent="-324000" algn="l" defTabSz="914400" rtl="0" eaLnBrk="1" latinLnBrk="0" hangingPunct="1">
        <a:lnSpc>
          <a:spcPct val="90000"/>
        </a:lnSpc>
        <a:spcBef>
          <a:spcPts val="500"/>
        </a:spcBef>
        <a:buSzPct val="95000"/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1110">
          <p15:clr>
            <a:srgbClr val="F26B43"/>
          </p15:clr>
        </p15:guide>
        <p15:guide id="3" pos="476">
          <p15:clr>
            <a:srgbClr val="F26B43"/>
          </p15:clr>
        </p15:guide>
        <p15:guide id="4" orient="horz" pos="4133">
          <p15:clr>
            <a:srgbClr val="F26B43"/>
          </p15:clr>
        </p15:guide>
        <p15:guide id="6" pos="792">
          <p15:clr>
            <a:srgbClr val="F26B43"/>
          </p15:clr>
        </p15:guide>
        <p15:guide id="7" orient="horz" pos="3833">
          <p15:clr>
            <a:srgbClr val="F26B43"/>
          </p15:clr>
        </p15:guide>
        <p15:guide id="8" orient="horz" pos="336">
          <p15:clr>
            <a:srgbClr val="F26B43"/>
          </p15:clr>
        </p15:guide>
        <p15:guide id="9" pos="7098">
          <p15:clr>
            <a:srgbClr val="F26B43"/>
          </p15:clr>
        </p15:guide>
        <p15:guide id="10" pos="74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png"/><Relationship Id="rId7" Type="http://schemas.openxmlformats.org/officeDocument/2006/relationships/image" Target="cid:image002.jpg@01D8FF45.6C4CFA0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jpeg"/><Relationship Id="rId11" Type="http://schemas.openxmlformats.org/officeDocument/2006/relationships/image" Target="cid:image005.jpg@01D8FF45.6C4028C0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2.jpeg"/><Relationship Id="rId4" Type="http://schemas.openxmlformats.org/officeDocument/2006/relationships/image" Target="../media/image28.png"/><Relationship Id="rId9" Type="http://schemas.openxmlformats.org/officeDocument/2006/relationships/image" Target="cid:image001.jpg@01D8FF3E.8B07F780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.png"/><Relationship Id="rId11" Type="http://schemas.openxmlformats.org/officeDocument/2006/relationships/image" Target="../media/image40.png"/><Relationship Id="rId5" Type="http://schemas.openxmlformats.org/officeDocument/2006/relationships/image" Target="../media/image28.png"/><Relationship Id="rId10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png"/><Relationship Id="rId7" Type="http://schemas.openxmlformats.org/officeDocument/2006/relationships/image" Target="cid:image002.jpg@01D8FF45.6C4CFA0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jpeg"/><Relationship Id="rId11" Type="http://schemas.openxmlformats.org/officeDocument/2006/relationships/image" Target="cid:image005.jpg@01D8FF45.6C4028C0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2.jpeg"/><Relationship Id="rId4" Type="http://schemas.openxmlformats.org/officeDocument/2006/relationships/image" Target="../media/image28.png"/><Relationship Id="rId9" Type="http://schemas.openxmlformats.org/officeDocument/2006/relationships/image" Target="cid:image001.jpg@01D8FF3E.8B07F780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4.svg"/><Relationship Id="rId3" Type="http://schemas.openxmlformats.org/officeDocument/2006/relationships/image" Target="../media/image27.png"/><Relationship Id="rId7" Type="http://schemas.openxmlformats.org/officeDocument/2006/relationships/image" Target="cid:image002.jpg@01D8FF45.6C4CFA00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jpeg"/><Relationship Id="rId11" Type="http://schemas.openxmlformats.org/officeDocument/2006/relationships/image" Target="cid:image005.jpg@01D8FF45.6C4028C0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2.jpeg"/><Relationship Id="rId4" Type="http://schemas.openxmlformats.org/officeDocument/2006/relationships/image" Target="../media/image28.png"/><Relationship Id="rId9" Type="http://schemas.openxmlformats.org/officeDocument/2006/relationships/image" Target="cid:image001.jpg@01D8FF3E.8B07F7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BEDE333-FBE5-41FF-92E3-3CED59DF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0DE5847-2B0D-4E4F-AD42-A74B0A67B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B3BAD00-5B4A-4096-8A2D-7F59D9A6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4825659-D616-4781-9C2B-94E8CE3B9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869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4319-12BA-41C7-A750-DD5EE8448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37EB-1B88-4200-A169-019B02A60068}" type="datetime1">
              <a:rPr lang="nl-NL" smtClean="0"/>
              <a:t>21-7-2023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1A62D2-2EE6-4BF3-A6E1-2B8513CB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2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D6E241-692D-43A8-AD52-5F736812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0805"/>
            <a:ext cx="2680773" cy="261144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446C1-73B9-485E-B184-BD9E6961E54A}"/>
              </a:ext>
            </a:extLst>
          </p:cNvPr>
          <p:cNvSpPr txBox="1"/>
          <p:nvPr/>
        </p:nvSpPr>
        <p:spPr>
          <a:xfrm>
            <a:off x="0" y="523982"/>
            <a:ext cx="113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Senegal</a:t>
            </a:r>
            <a:endParaRPr lang="nl-NL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7FE79-0372-433E-8F24-9FA89CDC0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82" y="482048"/>
            <a:ext cx="6181618" cy="26712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F17B91-6CCD-41FE-826D-2B070847464E}"/>
              </a:ext>
            </a:extLst>
          </p:cNvPr>
          <p:cNvSpPr/>
          <p:nvPr/>
        </p:nvSpPr>
        <p:spPr>
          <a:xfrm>
            <a:off x="34924" y="3147953"/>
            <a:ext cx="5985733" cy="223283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/>
          </a:p>
          <a:p>
            <a:r>
              <a:rPr lang="en-US" sz="1400" b="1" dirty="0"/>
              <a:t>Current situation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High flood risk in the city of Saint-Louis, due to its location in and along the river, its low-lying neighborhoods, poor state of seawalls and drainage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nl-NL" sz="1400" b="1" dirty="0" err="1"/>
              <a:t>Future</a:t>
            </a:r>
            <a:r>
              <a:rPr lang="en-US" sz="1400" b="1" dirty="0"/>
              <a:t> situation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Increasing flood risk due to southward migration of the river mouth.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Up to 2050 larger river discharges are expected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After 2050 a potential decline in river discharge </a:t>
            </a:r>
            <a:endParaRPr lang="en-US" sz="1200" b="1" dirty="0"/>
          </a:p>
          <a:p>
            <a:endParaRPr lang="nl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B1B3D6-7325-4429-8F95-557FC7A8A0A0}"/>
              </a:ext>
            </a:extLst>
          </p:cNvPr>
          <p:cNvSpPr/>
          <p:nvPr/>
        </p:nvSpPr>
        <p:spPr>
          <a:xfrm>
            <a:off x="6150794" y="3156516"/>
            <a:ext cx="6015805" cy="2232837"/>
          </a:xfrm>
          <a:prstGeom prst="roundRect">
            <a:avLst/>
          </a:prstGeom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Potential for Adaptation/Mitigation</a:t>
            </a:r>
            <a:endParaRPr lang="en-US" sz="1400" dirty="0"/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US" sz="1200" dirty="0"/>
              <a:t>Before 2035: Seawall reinforcements around the neighborhoods boarding the river, with seawall height up to 2m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After 2050: In case of expected high river discharge – identified by upstream monitoring – creation of breach through sandspit, a few kilometers south of </a:t>
            </a:r>
            <a:r>
              <a:rPr lang="en-US" sz="1200" dirty="0" err="1"/>
              <a:t>Degounaye</a:t>
            </a:r>
            <a:endParaRPr lang="en-US" sz="1200" b="1" dirty="0"/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F877B95C-3E0E-47CB-8DAA-EFBDE2D06E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543" y="954390"/>
            <a:ext cx="2893887" cy="13572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100" dirty="0"/>
              <a:t>* Senegal River Watershed: 350000 km</a:t>
            </a:r>
            <a:r>
              <a:rPr lang="en-US" sz="1100" baseline="30000" dirty="0"/>
              <a:t>2</a:t>
            </a:r>
            <a:br>
              <a:rPr lang="en-US" sz="1100" baseline="30000" dirty="0"/>
            </a:br>
            <a:r>
              <a:rPr lang="en-US" sz="1100" dirty="0"/>
              <a:t>* Shared between Guinea, Mali, Senegal and Mauritania</a:t>
            </a:r>
            <a:br>
              <a:rPr lang="en-US" sz="1100" dirty="0"/>
            </a:br>
            <a:r>
              <a:rPr lang="en-US" sz="1100" dirty="0"/>
              <a:t>* Length: 1800 km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endParaRPr lang="nl-NL" sz="9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7A8FC6-D048-4335-8DC4-938B96AD5A05}"/>
              </a:ext>
            </a:extLst>
          </p:cNvPr>
          <p:cNvSpPr/>
          <p:nvPr/>
        </p:nvSpPr>
        <p:spPr>
          <a:xfrm>
            <a:off x="2804845" y="534256"/>
            <a:ext cx="2917861" cy="308225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Delta Characteristics</a:t>
            </a:r>
            <a:endParaRPr lang="nl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9FF0BF-72BF-422B-BEA2-63E92A546328}"/>
              </a:ext>
            </a:extLst>
          </p:cNvPr>
          <p:cNvSpPr/>
          <p:nvPr/>
        </p:nvSpPr>
        <p:spPr>
          <a:xfrm>
            <a:off x="2782585" y="2371618"/>
            <a:ext cx="2917861" cy="308225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Challenges/topics (select)</a:t>
            </a:r>
            <a:endParaRPr lang="nl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65D213-2910-4DDF-9043-DE926D816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791" y="2714549"/>
            <a:ext cx="291285" cy="35611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5CB9ED-2464-4B3A-85C9-2EC5652460AE}"/>
              </a:ext>
            </a:extLst>
          </p:cNvPr>
          <p:cNvSpPr/>
          <p:nvPr/>
        </p:nvSpPr>
        <p:spPr>
          <a:xfrm>
            <a:off x="3154166" y="2763748"/>
            <a:ext cx="2547991" cy="256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1"/>
                </a:solidFill>
              </a:rPr>
              <a:t>River flooding</a:t>
            </a:r>
            <a:endParaRPr lang="nl-NL" i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D71318-5961-43BD-A3DC-66C972B19AC6}"/>
              </a:ext>
            </a:extLst>
          </p:cNvPr>
          <p:cNvPicPr/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61" y="5819443"/>
            <a:ext cx="1286540" cy="1038557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283CB2-AB0A-4876-B3E7-E6C1AEE82333}"/>
              </a:ext>
            </a:extLst>
          </p:cNvPr>
          <p:cNvPicPr/>
          <p:nvPr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96" y="5801831"/>
            <a:ext cx="1176669" cy="1056169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54DB2B-C7BE-4E2C-8200-319214F4C78E}"/>
              </a:ext>
            </a:extLst>
          </p:cNvPr>
          <p:cNvPicPr/>
          <p:nvPr/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44" y="5805376"/>
            <a:ext cx="1222744" cy="105262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8C050C-8526-41C3-A0B4-39FEC13ABF7D}"/>
              </a:ext>
            </a:extLst>
          </p:cNvPr>
          <p:cNvSpPr txBox="1"/>
          <p:nvPr/>
        </p:nvSpPr>
        <p:spPr>
          <a:xfrm>
            <a:off x="6530343" y="5556418"/>
            <a:ext cx="7584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SERRP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7A23F-B215-47DA-AC8D-55252ED4C194}"/>
              </a:ext>
            </a:extLst>
          </p:cNvPr>
          <p:cNvSpPr txBox="1"/>
          <p:nvPr/>
        </p:nvSpPr>
        <p:spPr>
          <a:xfrm>
            <a:off x="4570806" y="5539053"/>
            <a:ext cx="148855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OMVS 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978E5A-65CB-4E06-BB00-644716DE677D}"/>
              </a:ext>
            </a:extLst>
          </p:cNvPr>
          <p:cNvSpPr txBox="1"/>
          <p:nvPr/>
        </p:nvSpPr>
        <p:spPr>
          <a:xfrm>
            <a:off x="3405288" y="5523884"/>
            <a:ext cx="8584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PROGEP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570793-8704-4009-B65A-4A74AAFC89FD}"/>
              </a:ext>
            </a:extLst>
          </p:cNvPr>
          <p:cNvSpPr/>
          <p:nvPr/>
        </p:nvSpPr>
        <p:spPr>
          <a:xfrm>
            <a:off x="470899" y="5885379"/>
            <a:ext cx="1748319" cy="330486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nl-NL" dirty="0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4F90DDA6-1CA0-4924-B617-6AA94AF35A6C}"/>
              </a:ext>
            </a:extLst>
          </p:cNvPr>
          <p:cNvSpPr/>
          <p:nvPr/>
        </p:nvSpPr>
        <p:spPr>
          <a:xfrm>
            <a:off x="7121525" y="81915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2710562C-3427-4F6E-BA5E-9452CD4537AE}"/>
              </a:ext>
            </a:extLst>
          </p:cNvPr>
          <p:cNvSpPr/>
          <p:nvPr/>
        </p:nvSpPr>
        <p:spPr>
          <a:xfrm>
            <a:off x="9712325" y="93027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552BC3FE-3D98-478F-9C71-7211F4176E14}"/>
              </a:ext>
            </a:extLst>
          </p:cNvPr>
          <p:cNvSpPr/>
          <p:nvPr/>
        </p:nvSpPr>
        <p:spPr>
          <a:xfrm>
            <a:off x="10699750" y="82867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537FF514-4CC3-496A-852D-C5B550CD1FC9}"/>
              </a:ext>
            </a:extLst>
          </p:cNvPr>
          <p:cNvSpPr/>
          <p:nvPr/>
        </p:nvSpPr>
        <p:spPr>
          <a:xfrm>
            <a:off x="7235825" y="202247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342D94EF-1802-457F-878B-78AC754C6952}"/>
              </a:ext>
            </a:extLst>
          </p:cNvPr>
          <p:cNvSpPr/>
          <p:nvPr/>
        </p:nvSpPr>
        <p:spPr>
          <a:xfrm>
            <a:off x="8362950" y="217805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389D57FB-7327-42CB-B445-963EBCB05E32}"/>
              </a:ext>
            </a:extLst>
          </p:cNvPr>
          <p:cNvSpPr/>
          <p:nvPr/>
        </p:nvSpPr>
        <p:spPr>
          <a:xfrm>
            <a:off x="10896600" y="173355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D486DD34-3A94-40BD-9EAB-15CBC9706C09}"/>
              </a:ext>
            </a:extLst>
          </p:cNvPr>
          <p:cNvSpPr/>
          <p:nvPr/>
        </p:nvSpPr>
        <p:spPr>
          <a:xfrm>
            <a:off x="10775950" y="213360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883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11FFA-7FC9-48E0-A193-EB40FCF94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81173"/>
            <a:ext cx="2682000" cy="261350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4319-12BA-41C7-A750-DD5EE8448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37EB-1B88-4200-A169-019B02A60068}" type="datetime1">
              <a:rPr lang="nl-NL" smtClean="0"/>
              <a:t>21-7-2023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1A62D2-2EE6-4BF3-A6E1-2B8513CBC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482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446C1-73B9-485E-B184-BD9E6961E54A}"/>
              </a:ext>
            </a:extLst>
          </p:cNvPr>
          <p:cNvSpPr txBox="1"/>
          <p:nvPr/>
        </p:nvSpPr>
        <p:spPr>
          <a:xfrm>
            <a:off x="0" y="523982"/>
            <a:ext cx="113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Mekong</a:t>
            </a:r>
            <a:endParaRPr lang="nl-NL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7FE79-0372-433E-8F24-9FA89CDC0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382" y="491573"/>
            <a:ext cx="6181618" cy="26712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F17B91-6CCD-41FE-826D-2B070847464E}"/>
              </a:ext>
            </a:extLst>
          </p:cNvPr>
          <p:cNvSpPr/>
          <p:nvPr/>
        </p:nvSpPr>
        <p:spPr>
          <a:xfrm>
            <a:off x="34924" y="3147953"/>
            <a:ext cx="5985733" cy="223283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Current situation</a:t>
            </a:r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Severely threatened by soil subsidence</a:t>
            </a:r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Anthropogenic influences explain 65-92% of subsidence</a:t>
            </a:r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Current best estimate of subsidence rate is 9 mm/</a:t>
            </a:r>
            <a:r>
              <a:rPr lang="en-US" sz="1200" dirty="0" err="1">
                <a:solidFill>
                  <a:schemeClr val="bg1"/>
                </a:solidFill>
              </a:rPr>
              <a:t>yr</a:t>
            </a:r>
            <a:endParaRPr lang="en-US" sz="1200" dirty="0">
              <a:solidFill>
                <a:schemeClr val="bg1"/>
              </a:solidFill>
            </a:endParaRPr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Some areas subside by over 25 mm/</a:t>
            </a:r>
            <a:r>
              <a:rPr lang="en-US" sz="1200" dirty="0" err="1">
                <a:solidFill>
                  <a:schemeClr val="bg1"/>
                </a:solidFill>
              </a:rPr>
              <a:t>yr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nl-NL" sz="1400" b="1" dirty="0" err="1"/>
              <a:t>Future</a:t>
            </a:r>
            <a:r>
              <a:rPr lang="en-US" sz="1400" b="1" dirty="0"/>
              <a:t> situation</a:t>
            </a:r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Large part of Mekong Delta will very likely be below sea level in the next 100 years</a:t>
            </a:r>
            <a:endParaRPr lang="nl-NL" sz="1200" dirty="0">
              <a:solidFill>
                <a:schemeClr val="bg1"/>
              </a:solidFill>
            </a:endParaRPr>
          </a:p>
          <a:p>
            <a:endParaRPr lang="en-US" sz="1200" b="1" dirty="0"/>
          </a:p>
          <a:p>
            <a:endParaRPr lang="en-US" sz="1400" b="1" dirty="0"/>
          </a:p>
          <a:p>
            <a:endParaRPr lang="nl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B1B3D6-7325-4429-8F95-557FC7A8A0A0}"/>
              </a:ext>
            </a:extLst>
          </p:cNvPr>
          <p:cNvSpPr/>
          <p:nvPr/>
        </p:nvSpPr>
        <p:spPr>
          <a:xfrm>
            <a:off x="6150794" y="3156516"/>
            <a:ext cx="6015805" cy="2232837"/>
          </a:xfrm>
          <a:prstGeom prst="roundRect">
            <a:avLst/>
          </a:prstGeom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Potential for Adaptation/Mitigation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Reduce groundwater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Stimulate groundwater recharge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Re-enable sedimentation on the delta plain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Value delta elevation as depletable natural resource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F877B95C-3E0E-47CB-8DAA-EFBDE2D06E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28818" y="882775"/>
            <a:ext cx="2893887" cy="144039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l"/>
            <a:r>
              <a:rPr lang="en-US" sz="1100" dirty="0"/>
              <a:t>* Number of inhabitants: 12 Million</a:t>
            </a:r>
            <a:br>
              <a:rPr lang="en-US" sz="1100" baseline="30000" dirty="0"/>
            </a:br>
            <a:r>
              <a:rPr lang="en-US" sz="1100" dirty="0"/>
              <a:t>* GDP: 120 Billion, ow which agriculture 40%</a:t>
            </a:r>
            <a:br>
              <a:rPr lang="en-US" sz="1100" dirty="0"/>
            </a:br>
            <a:r>
              <a:rPr lang="en-US" sz="1100" dirty="0"/>
              <a:t>* 40% of Vietnam’s cereal production (mainly rice)</a:t>
            </a:r>
            <a:br>
              <a:rPr lang="en-US" sz="1100" dirty="0"/>
            </a:br>
            <a:r>
              <a:rPr lang="en-US" sz="1100" dirty="0"/>
              <a:t>* 75% of Vietnam’s aquaculture production</a:t>
            </a:r>
            <a:br>
              <a:rPr lang="en-US" sz="1100" dirty="0"/>
            </a:br>
            <a:r>
              <a:rPr lang="en-US" sz="1100" dirty="0"/>
              <a:t>* 38% of Vietnam’s marine fishery</a:t>
            </a:r>
            <a:br>
              <a:rPr lang="en-US" sz="1100" dirty="0"/>
            </a:br>
            <a:r>
              <a:rPr lang="en-US" sz="1100" dirty="0"/>
              <a:t>* 40% of Vietnam’</a:t>
            </a:r>
            <a:br>
              <a:rPr lang="en-US" sz="1100" dirty="0"/>
            </a:b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endParaRPr lang="nl-NL" sz="9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7A8FC6-D048-4335-8DC4-938B96AD5A05}"/>
              </a:ext>
            </a:extLst>
          </p:cNvPr>
          <p:cNvSpPr/>
          <p:nvPr/>
        </p:nvSpPr>
        <p:spPr>
          <a:xfrm>
            <a:off x="2804845" y="534256"/>
            <a:ext cx="2917861" cy="308225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Delta Characteristics</a:t>
            </a:r>
            <a:endParaRPr lang="nl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9FF0BF-72BF-422B-BEA2-63E92A546328}"/>
              </a:ext>
            </a:extLst>
          </p:cNvPr>
          <p:cNvSpPr/>
          <p:nvPr/>
        </p:nvSpPr>
        <p:spPr>
          <a:xfrm>
            <a:off x="2782585" y="2371618"/>
            <a:ext cx="2917861" cy="308225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Challenges/topics (select)</a:t>
            </a:r>
            <a:endParaRPr lang="nl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65D213-2910-4DDF-9043-DE926D816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791" y="2714549"/>
            <a:ext cx="291285" cy="35611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5CB9ED-2464-4B3A-85C9-2EC5652460AE}"/>
              </a:ext>
            </a:extLst>
          </p:cNvPr>
          <p:cNvSpPr/>
          <p:nvPr/>
        </p:nvSpPr>
        <p:spPr>
          <a:xfrm>
            <a:off x="3154166" y="2763748"/>
            <a:ext cx="2547991" cy="256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1"/>
                </a:solidFill>
              </a:rPr>
              <a:t>Subsidence</a:t>
            </a:r>
            <a:endParaRPr lang="nl-NL" i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8C050C-8526-41C3-A0B4-39FEC13ABF7D}"/>
              </a:ext>
            </a:extLst>
          </p:cNvPr>
          <p:cNvSpPr txBox="1"/>
          <p:nvPr/>
        </p:nvSpPr>
        <p:spPr>
          <a:xfrm>
            <a:off x="5472105" y="5392031"/>
            <a:ext cx="86704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Database Webtool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7A23F-B215-47DA-AC8D-55252ED4C194}"/>
              </a:ext>
            </a:extLst>
          </p:cNvPr>
          <p:cNvSpPr txBox="1"/>
          <p:nvPr/>
        </p:nvSpPr>
        <p:spPr>
          <a:xfrm>
            <a:off x="3995454" y="5374665"/>
            <a:ext cx="10491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Case Study</a:t>
            </a:r>
          </a:p>
          <a:p>
            <a:r>
              <a:rPr lang="en-US" sz="1200" b="1" dirty="0" err="1">
                <a:solidFill>
                  <a:schemeClr val="accent4"/>
                </a:solidFill>
              </a:rPr>
              <a:t>LaTeDeo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978E5A-65CB-4E06-BB00-644716DE677D}"/>
              </a:ext>
            </a:extLst>
          </p:cNvPr>
          <p:cNvSpPr txBox="1"/>
          <p:nvPr/>
        </p:nvSpPr>
        <p:spPr>
          <a:xfrm>
            <a:off x="2213485" y="5380046"/>
            <a:ext cx="15365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Case Study Future Water Challenges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570793-8704-4009-B65A-4A74AAFC89FD}"/>
              </a:ext>
            </a:extLst>
          </p:cNvPr>
          <p:cNvSpPr/>
          <p:nvPr/>
        </p:nvSpPr>
        <p:spPr>
          <a:xfrm>
            <a:off x="470899" y="5885379"/>
            <a:ext cx="1748319" cy="330486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nl-N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98EB32-32BD-49FB-9A5D-41F864F9EB53}"/>
              </a:ext>
            </a:extLst>
          </p:cNvPr>
          <p:cNvSpPr txBox="1"/>
          <p:nvPr/>
        </p:nvSpPr>
        <p:spPr>
          <a:xfrm>
            <a:off x="6857405" y="5390320"/>
            <a:ext cx="86704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Rise and Fall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53AF8A-2264-4022-81F6-4E3F472B7DBC}"/>
              </a:ext>
            </a:extLst>
          </p:cNvPr>
          <p:cNvSpPr txBox="1"/>
          <p:nvPr/>
        </p:nvSpPr>
        <p:spPr>
          <a:xfrm>
            <a:off x="8386542" y="5388608"/>
            <a:ext cx="593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Fame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A83A1A-166A-4C75-828F-E2E5E78FBDF4}"/>
              </a:ext>
            </a:extLst>
          </p:cNvPr>
          <p:cNvSpPr txBox="1"/>
          <p:nvPr/>
        </p:nvSpPr>
        <p:spPr>
          <a:xfrm>
            <a:off x="9432794" y="5386895"/>
            <a:ext cx="17146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Pre-feasibility Study </a:t>
            </a:r>
            <a:r>
              <a:rPr lang="en-US" sz="1200" b="1" dirty="0" err="1">
                <a:solidFill>
                  <a:schemeClr val="accent3"/>
                </a:solidFill>
              </a:rPr>
              <a:t>Deepwell</a:t>
            </a:r>
            <a:r>
              <a:rPr lang="en-US" sz="1200" b="1" dirty="0">
                <a:solidFill>
                  <a:schemeClr val="accent3"/>
                </a:solidFill>
              </a:rPr>
              <a:t> ASR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011F74-85B7-4A0F-9518-32ADC426B262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01" y="5817600"/>
            <a:ext cx="1285200" cy="10404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D2FCFC-471C-4BBB-AFFE-4E2E1DB84518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75" y="5830548"/>
            <a:ext cx="1285200" cy="10404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5C9708-01FE-4FFC-971F-1C242E66D36C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66" y="5817600"/>
            <a:ext cx="1285200" cy="10404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2A001E1-E88E-4AB8-97F7-0FA39B08EAE3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09" y="5817600"/>
            <a:ext cx="1285200" cy="10404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CB467D4-0861-4C54-9568-4C5CB0EB7AA1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12" y="5817600"/>
            <a:ext cx="1285200" cy="10404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BBDE65-C0DA-443B-B6AC-03747348D706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034" y="5817600"/>
            <a:ext cx="1285200" cy="10404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9AAF219A-B00A-4C96-BBA5-EBE5CB213251}"/>
              </a:ext>
            </a:extLst>
          </p:cNvPr>
          <p:cNvSpPr/>
          <p:nvPr/>
        </p:nvSpPr>
        <p:spPr>
          <a:xfrm>
            <a:off x="7010400" y="133667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3617ADDD-A1A0-4A91-B879-65D89165DFB0}"/>
              </a:ext>
            </a:extLst>
          </p:cNvPr>
          <p:cNvSpPr/>
          <p:nvPr/>
        </p:nvSpPr>
        <p:spPr>
          <a:xfrm>
            <a:off x="8429625" y="94297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709894D1-2E37-42E4-964E-ACE909E18CC5}"/>
              </a:ext>
            </a:extLst>
          </p:cNvPr>
          <p:cNvSpPr/>
          <p:nvPr/>
        </p:nvSpPr>
        <p:spPr>
          <a:xfrm>
            <a:off x="8455025" y="113982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9E3CABFD-0C2A-48AC-898C-F2A8EF731E2A}"/>
              </a:ext>
            </a:extLst>
          </p:cNvPr>
          <p:cNvSpPr/>
          <p:nvPr/>
        </p:nvSpPr>
        <p:spPr>
          <a:xfrm>
            <a:off x="8388350" y="132715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D718D149-7C19-41C1-85F0-EF4352D2D72B}"/>
              </a:ext>
            </a:extLst>
          </p:cNvPr>
          <p:cNvSpPr/>
          <p:nvPr/>
        </p:nvSpPr>
        <p:spPr>
          <a:xfrm>
            <a:off x="9686925" y="91122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87152E19-0E14-458E-9190-82592F224C95}"/>
              </a:ext>
            </a:extLst>
          </p:cNvPr>
          <p:cNvSpPr/>
          <p:nvPr/>
        </p:nvSpPr>
        <p:spPr>
          <a:xfrm>
            <a:off x="10572750" y="172720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A1E52A5A-725C-4623-9D31-5FDB52A2C438}"/>
              </a:ext>
            </a:extLst>
          </p:cNvPr>
          <p:cNvSpPr/>
          <p:nvPr/>
        </p:nvSpPr>
        <p:spPr>
          <a:xfrm>
            <a:off x="10744200" y="82550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3D52285E-93FF-4F0E-AA66-523ECF00F815}"/>
              </a:ext>
            </a:extLst>
          </p:cNvPr>
          <p:cNvSpPr/>
          <p:nvPr/>
        </p:nvSpPr>
        <p:spPr>
          <a:xfrm>
            <a:off x="10598150" y="102552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0BD147D8-3BB8-4D87-B17A-B09D53DA5DDA}"/>
              </a:ext>
            </a:extLst>
          </p:cNvPr>
          <p:cNvSpPr/>
          <p:nvPr/>
        </p:nvSpPr>
        <p:spPr>
          <a:xfrm>
            <a:off x="10477500" y="230822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33E59DC2-D4AD-4A10-B578-B060C17F712A}"/>
              </a:ext>
            </a:extLst>
          </p:cNvPr>
          <p:cNvSpPr/>
          <p:nvPr/>
        </p:nvSpPr>
        <p:spPr>
          <a:xfrm>
            <a:off x="6931025" y="197802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74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466495-2611-443E-AE94-66DAE937E974}"/>
              </a:ext>
            </a:extLst>
          </p:cNvPr>
          <p:cNvCxnSpPr>
            <a:cxnSpLocks/>
            <a:stCxn id="157" idx="0"/>
            <a:endCxn id="6" idx="2"/>
          </p:cNvCxnSpPr>
          <p:nvPr/>
        </p:nvCxnSpPr>
        <p:spPr>
          <a:xfrm flipV="1">
            <a:off x="7335124" y="2012712"/>
            <a:ext cx="28334" cy="32322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780E995-779B-43BA-8CEB-43AF31E9EDF0}"/>
              </a:ext>
            </a:extLst>
          </p:cNvPr>
          <p:cNvSpPr/>
          <p:nvPr/>
        </p:nvSpPr>
        <p:spPr>
          <a:xfrm>
            <a:off x="0" y="5723907"/>
            <a:ext cx="2042556" cy="113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CC81C-245D-41EE-B408-2D249D022367}"/>
              </a:ext>
            </a:extLst>
          </p:cNvPr>
          <p:cNvSpPr txBox="1"/>
          <p:nvPr/>
        </p:nvSpPr>
        <p:spPr>
          <a:xfrm>
            <a:off x="84233" y="2831369"/>
            <a:ext cx="1792068" cy="646331"/>
          </a:xfrm>
          <a:prstGeom prst="rect">
            <a:avLst/>
          </a:prstGeom>
          <a:ln w="38100">
            <a:noFill/>
          </a:ln>
          <a:effectLst>
            <a:softEdge rad="3175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Climate Change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AC34E-AE6D-4579-AFE2-82F0355C7F28}"/>
              </a:ext>
            </a:extLst>
          </p:cNvPr>
          <p:cNvSpPr txBox="1"/>
          <p:nvPr/>
        </p:nvSpPr>
        <p:spPr>
          <a:xfrm>
            <a:off x="102292" y="3443730"/>
            <a:ext cx="1699800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Sea Level Rise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AE30-0FFB-4EAA-80E9-5EA48EC8AC6E}"/>
              </a:ext>
            </a:extLst>
          </p:cNvPr>
          <p:cNvSpPr txBox="1"/>
          <p:nvPr/>
        </p:nvSpPr>
        <p:spPr>
          <a:xfrm>
            <a:off x="5817691" y="1643380"/>
            <a:ext cx="3091534" cy="369332"/>
          </a:xfrm>
          <a:prstGeom prst="rect">
            <a:avLst/>
          </a:prstGeom>
          <a:ln/>
          <a:effectLst>
            <a:softEdge rad="381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Flooding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river&amp;marine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62E3-CE14-447B-BFB4-C1645047165C}"/>
              </a:ext>
            </a:extLst>
          </p:cNvPr>
          <p:cNvSpPr txBox="1"/>
          <p:nvPr/>
        </p:nvSpPr>
        <p:spPr>
          <a:xfrm>
            <a:off x="5806002" y="3937288"/>
            <a:ext cx="3076741" cy="369332"/>
          </a:xfrm>
          <a:prstGeom prst="rect">
            <a:avLst/>
          </a:prstGeom>
          <a:ln/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Surface water salinization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C9AF5-564D-4C7C-AC53-877D9F4F8469}"/>
              </a:ext>
            </a:extLst>
          </p:cNvPr>
          <p:cNvSpPr txBox="1"/>
          <p:nvPr/>
        </p:nvSpPr>
        <p:spPr>
          <a:xfrm>
            <a:off x="5793918" y="2539207"/>
            <a:ext cx="3115307" cy="369332"/>
          </a:xfrm>
          <a:prstGeom prst="rect">
            <a:avLst/>
          </a:prstGeom>
          <a:ln/>
          <a:effectLst>
            <a:softEdge rad="381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Freshwater shortage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A7BB2-40CD-477F-942E-E13230511E03}"/>
              </a:ext>
            </a:extLst>
          </p:cNvPr>
          <p:cNvSpPr txBox="1"/>
          <p:nvPr/>
        </p:nvSpPr>
        <p:spPr>
          <a:xfrm>
            <a:off x="10242445" y="2557715"/>
            <a:ext cx="1746422" cy="923330"/>
          </a:xfrm>
          <a:prstGeom prst="rect">
            <a:avLst/>
          </a:prstGeom>
          <a:ln w="57150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Reduction agricultural 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C42F1-C8B0-48FE-9C16-9D7AEACF93E6}"/>
              </a:ext>
            </a:extLst>
          </p:cNvPr>
          <p:cNvSpPr txBox="1"/>
          <p:nvPr/>
        </p:nvSpPr>
        <p:spPr>
          <a:xfrm>
            <a:off x="10242445" y="993167"/>
            <a:ext cx="1746422" cy="646331"/>
          </a:xfrm>
          <a:prstGeom prst="rect">
            <a:avLst/>
          </a:prstGeom>
          <a:ln w="76200">
            <a:noFill/>
          </a:ln>
          <a:effectLst>
            <a:softEdge rad="5080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Infrastructural damage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1D0BAF-613B-4931-959B-64DB3D51ABA7}"/>
              </a:ext>
            </a:extLst>
          </p:cNvPr>
          <p:cNvSpPr txBox="1"/>
          <p:nvPr/>
        </p:nvSpPr>
        <p:spPr>
          <a:xfrm>
            <a:off x="67171" y="4560703"/>
            <a:ext cx="1697660" cy="923330"/>
          </a:xfrm>
          <a:prstGeom prst="rect">
            <a:avLst/>
          </a:prstGeom>
          <a:ln/>
          <a:effectLst>
            <a:softEdge rad="3175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Population &amp; economic growth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995EA-246D-48E0-A605-770516FFCC17}"/>
              </a:ext>
            </a:extLst>
          </p:cNvPr>
          <p:cNvSpPr txBox="1"/>
          <p:nvPr/>
        </p:nvSpPr>
        <p:spPr>
          <a:xfrm>
            <a:off x="69260" y="5462122"/>
            <a:ext cx="1695571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Water demand increase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CD5C3-23DE-41A1-9849-CDDDAFE3C12F}"/>
              </a:ext>
            </a:extLst>
          </p:cNvPr>
          <p:cNvSpPr txBox="1"/>
          <p:nvPr/>
        </p:nvSpPr>
        <p:spPr>
          <a:xfrm>
            <a:off x="3000991" y="585378"/>
            <a:ext cx="1800100" cy="584775"/>
          </a:xfrm>
          <a:prstGeom prst="rect">
            <a:avLst/>
          </a:prstGeom>
          <a:noFill/>
          <a:ln w="38100">
            <a:noFill/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Overexploitation groundwater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DF549C1-8C09-48B2-8D3A-66462F24EAB3}"/>
              </a:ext>
            </a:extLst>
          </p:cNvPr>
          <p:cNvSpPr/>
          <p:nvPr/>
        </p:nvSpPr>
        <p:spPr>
          <a:xfrm>
            <a:off x="66924" y="36552"/>
            <a:ext cx="12017829" cy="695161"/>
          </a:xfrm>
          <a:prstGeom prst="rightArrow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3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DRIVERS                                                     STRESSES   &amp; CHALLENGES                        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THREATS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F8E398-7036-40F1-A9C4-77E51F46F833}"/>
              </a:ext>
            </a:extLst>
          </p:cNvPr>
          <p:cNvSpPr txBox="1"/>
          <p:nvPr/>
        </p:nvSpPr>
        <p:spPr>
          <a:xfrm>
            <a:off x="10236000" y="4222082"/>
            <a:ext cx="1754749" cy="646331"/>
          </a:xfrm>
          <a:prstGeom prst="rect">
            <a:avLst/>
          </a:prstGeom>
          <a:ln/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Ecosystem (services) loss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17DD13-F6B3-44FB-84F7-2214ECD8CD45}"/>
              </a:ext>
            </a:extLst>
          </p:cNvPr>
          <p:cNvSpPr txBox="1"/>
          <p:nvPr/>
        </p:nvSpPr>
        <p:spPr>
          <a:xfrm>
            <a:off x="96108" y="3679351"/>
            <a:ext cx="1705984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More extreme droughts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7ED6AD-4F65-4E9F-BEF0-1CF44CB96436}"/>
              </a:ext>
            </a:extLst>
          </p:cNvPr>
          <p:cNvSpPr txBox="1"/>
          <p:nvPr/>
        </p:nvSpPr>
        <p:spPr>
          <a:xfrm>
            <a:off x="97513" y="3912247"/>
            <a:ext cx="1712148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More extreme rainfall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8F66A6C-180E-42B0-87C1-640A18E4C2DA}"/>
              </a:ext>
            </a:extLst>
          </p:cNvPr>
          <p:cNvSpPr txBox="1"/>
          <p:nvPr/>
        </p:nvSpPr>
        <p:spPr>
          <a:xfrm>
            <a:off x="2988539" y="4517966"/>
            <a:ext cx="166272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Decreased river discharge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B5E990A-294E-402A-A4A2-D5703AF6F791}"/>
              </a:ext>
            </a:extLst>
          </p:cNvPr>
          <p:cNvSpPr txBox="1"/>
          <p:nvPr/>
        </p:nvSpPr>
        <p:spPr>
          <a:xfrm>
            <a:off x="5820400" y="5244951"/>
            <a:ext cx="3029447" cy="369332"/>
          </a:xfrm>
          <a:prstGeom prst="rect">
            <a:avLst/>
          </a:prstGeom>
          <a:ln w="38100">
            <a:noFill/>
          </a:ln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Land subsidence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7BEE435-792A-4A4F-9F35-4562DCF0E1B6}"/>
              </a:ext>
            </a:extLst>
          </p:cNvPr>
          <p:cNvSpPr txBox="1"/>
          <p:nvPr/>
        </p:nvSpPr>
        <p:spPr>
          <a:xfrm>
            <a:off x="5811526" y="6128851"/>
            <a:ext cx="3038322" cy="369332"/>
          </a:xfrm>
          <a:prstGeom prst="rect">
            <a:avLst/>
          </a:prstGeom>
          <a:ln/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Pollution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.&amp;chem.)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2259EA89-61C5-4AAB-BACE-52FEECCBABB5}"/>
              </a:ext>
            </a:extLst>
          </p:cNvPr>
          <p:cNvSpPr txBox="1"/>
          <p:nvPr/>
        </p:nvSpPr>
        <p:spPr>
          <a:xfrm>
            <a:off x="73205" y="5699375"/>
            <a:ext cx="1691626" cy="430887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Energy demand increase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D597A85-09F5-48B8-ABE3-A86FD5583FCD}"/>
              </a:ext>
            </a:extLst>
          </p:cNvPr>
          <p:cNvSpPr txBox="1"/>
          <p:nvPr/>
        </p:nvSpPr>
        <p:spPr>
          <a:xfrm>
            <a:off x="66924" y="5943447"/>
            <a:ext cx="1701851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Crop demand increase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8B098429-E4FD-41FD-A43F-84263773F534}"/>
              </a:ext>
            </a:extLst>
          </p:cNvPr>
          <p:cNvSpPr txBox="1"/>
          <p:nvPr/>
        </p:nvSpPr>
        <p:spPr>
          <a:xfrm>
            <a:off x="2988539" y="6391133"/>
            <a:ext cx="1678069" cy="3385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Hydropower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9407D99A-AB58-4F8D-9D56-0CC489AA166E}"/>
              </a:ext>
            </a:extLst>
          </p:cNvPr>
          <p:cNvSpPr txBox="1"/>
          <p:nvPr/>
        </p:nvSpPr>
        <p:spPr>
          <a:xfrm>
            <a:off x="2986997" y="3100245"/>
            <a:ext cx="186422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Landuse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change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1B731113-8F95-4667-AEE1-78E613B1B858}"/>
              </a:ext>
            </a:extLst>
          </p:cNvPr>
          <p:cNvSpPr txBox="1"/>
          <p:nvPr/>
        </p:nvSpPr>
        <p:spPr>
          <a:xfrm>
            <a:off x="5797983" y="3427093"/>
            <a:ext cx="3087492" cy="369332"/>
          </a:xfrm>
          <a:prstGeom prst="rect">
            <a:avLst/>
          </a:prstGeom>
          <a:ln w="38100">
            <a:noFill/>
          </a:ln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Groundwater salinization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6F4047C8-EB91-44ED-AD63-C75D54B16CFE}"/>
              </a:ext>
            </a:extLst>
          </p:cNvPr>
          <p:cNvSpPr txBox="1"/>
          <p:nvPr/>
        </p:nvSpPr>
        <p:spPr>
          <a:xfrm>
            <a:off x="3006918" y="2048879"/>
            <a:ext cx="18077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Overexploitation surface water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FEF1E73C-448F-4635-8D2F-CE98FFB7158F}"/>
              </a:ext>
            </a:extLst>
          </p:cNvPr>
          <p:cNvSpPr txBox="1"/>
          <p:nvPr/>
        </p:nvSpPr>
        <p:spPr>
          <a:xfrm>
            <a:off x="5810052" y="823830"/>
            <a:ext cx="3072691" cy="369332"/>
          </a:xfrm>
          <a:prstGeom prst="rect">
            <a:avLst/>
          </a:prstGeom>
          <a:ln>
            <a:noFill/>
          </a:ln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Sediment deficit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004E4E-84B1-40A7-9458-4C802D49C6B6}"/>
              </a:ext>
            </a:extLst>
          </p:cNvPr>
          <p:cNvSpPr txBox="1"/>
          <p:nvPr/>
        </p:nvSpPr>
        <p:spPr>
          <a:xfrm>
            <a:off x="111827" y="780099"/>
            <a:ext cx="1800100" cy="646331"/>
          </a:xfrm>
          <a:prstGeom prst="rect">
            <a:avLst/>
          </a:prstGeom>
          <a:ln/>
          <a:effectLst>
            <a:softEdge rad="3175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Autonomous development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B122D72-342B-4108-972F-4F2DDDDA3D2D}"/>
              </a:ext>
            </a:extLst>
          </p:cNvPr>
          <p:cNvSpPr txBox="1"/>
          <p:nvPr/>
        </p:nvSpPr>
        <p:spPr>
          <a:xfrm>
            <a:off x="110520" y="1501827"/>
            <a:ext cx="1699800" cy="430887"/>
          </a:xfrm>
          <a:prstGeom prst="rect">
            <a:avLst/>
          </a:prstGeom>
          <a:ln/>
          <a:effectLst>
            <a:softEdge rad="12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Morphological change/ coastal erosion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4106025-433F-4CA2-8B66-EC31CF3138D4}"/>
              </a:ext>
            </a:extLst>
          </p:cNvPr>
          <p:cNvSpPr txBox="1"/>
          <p:nvPr/>
        </p:nvSpPr>
        <p:spPr>
          <a:xfrm>
            <a:off x="73204" y="6417482"/>
            <a:ext cx="1779347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Logistic demand increase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072DD79-9DC5-40AC-81E8-276876A65333}"/>
              </a:ext>
            </a:extLst>
          </p:cNvPr>
          <p:cNvSpPr txBox="1"/>
          <p:nvPr/>
        </p:nvSpPr>
        <p:spPr>
          <a:xfrm>
            <a:off x="73204" y="6180700"/>
            <a:ext cx="1755596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 demand increase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9BC81B4-7923-42AB-AFDB-583992AAA385}"/>
              </a:ext>
            </a:extLst>
          </p:cNvPr>
          <p:cNvCxnSpPr>
            <a:cxnSpLocks/>
            <a:stCxn id="4" idx="3"/>
            <a:endCxn id="139" idx="1"/>
          </p:cNvCxnSpPr>
          <p:nvPr/>
        </p:nvCxnSpPr>
        <p:spPr>
          <a:xfrm>
            <a:off x="1876301" y="3154535"/>
            <a:ext cx="1112238" cy="16558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A36ED849-175B-4ED3-93EE-4FA84D6AE190}"/>
              </a:ext>
            </a:extLst>
          </p:cNvPr>
          <p:cNvCxnSpPr>
            <a:cxnSpLocks/>
            <a:stCxn id="12" idx="3"/>
            <a:endCxn id="377" idx="1"/>
          </p:cNvCxnSpPr>
          <p:nvPr/>
        </p:nvCxnSpPr>
        <p:spPr>
          <a:xfrm>
            <a:off x="1764831" y="5022368"/>
            <a:ext cx="1223708" cy="153804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466C4ED-B4B2-414D-92CB-C9B3631C18AA}"/>
              </a:ext>
            </a:extLst>
          </p:cNvPr>
          <p:cNvCxnSpPr>
            <a:cxnSpLocks/>
            <a:stCxn id="377" idx="0"/>
            <a:endCxn id="139" idx="2"/>
          </p:cNvCxnSpPr>
          <p:nvPr/>
        </p:nvCxnSpPr>
        <p:spPr>
          <a:xfrm flipH="1" flipV="1">
            <a:off x="3819900" y="5102741"/>
            <a:ext cx="7674" cy="128839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9E4A21F-EC39-41A7-ADF4-5ED506ACD59A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1764831" y="877766"/>
            <a:ext cx="1236160" cy="414460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F808C93-5768-457C-913F-3C32230B7B04}"/>
              </a:ext>
            </a:extLst>
          </p:cNvPr>
          <p:cNvCxnSpPr>
            <a:cxnSpLocks/>
            <a:stCxn id="12" idx="3"/>
            <a:endCxn id="436" idx="1"/>
          </p:cNvCxnSpPr>
          <p:nvPr/>
        </p:nvCxnSpPr>
        <p:spPr>
          <a:xfrm flipV="1">
            <a:off x="1764831" y="2341267"/>
            <a:ext cx="1242087" cy="268110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3CCB2B-9621-45D6-B5DF-354B1E31E21C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1876301" y="877766"/>
            <a:ext cx="1124690" cy="227676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D38D419B-00D2-4CE5-91EE-10EEE62D76D9}"/>
              </a:ext>
            </a:extLst>
          </p:cNvPr>
          <p:cNvCxnSpPr>
            <a:cxnSpLocks/>
            <a:stCxn id="4" idx="3"/>
            <a:endCxn id="436" idx="1"/>
          </p:cNvCxnSpPr>
          <p:nvPr/>
        </p:nvCxnSpPr>
        <p:spPr>
          <a:xfrm flipV="1">
            <a:off x="1876301" y="2341267"/>
            <a:ext cx="1130617" cy="8132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186B1316-FB77-4679-B796-A8CF27F0DA35}"/>
              </a:ext>
            </a:extLst>
          </p:cNvPr>
          <p:cNvCxnSpPr>
            <a:cxnSpLocks/>
            <a:stCxn id="4" idx="3"/>
            <a:endCxn id="395" idx="1"/>
          </p:cNvCxnSpPr>
          <p:nvPr/>
        </p:nvCxnSpPr>
        <p:spPr>
          <a:xfrm>
            <a:off x="1876301" y="3154535"/>
            <a:ext cx="1110696" cy="11498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D7463870-8693-47C7-8690-3E7F57B55306}"/>
              </a:ext>
            </a:extLst>
          </p:cNvPr>
          <p:cNvCxnSpPr>
            <a:cxnSpLocks/>
            <a:stCxn id="12" idx="3"/>
            <a:endCxn id="395" idx="1"/>
          </p:cNvCxnSpPr>
          <p:nvPr/>
        </p:nvCxnSpPr>
        <p:spPr>
          <a:xfrm flipV="1">
            <a:off x="1764831" y="3269522"/>
            <a:ext cx="1222166" cy="17528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5DFE054-1CCA-4A16-88D1-2B042B3CF9A4}"/>
              </a:ext>
            </a:extLst>
          </p:cNvPr>
          <p:cNvCxnSpPr>
            <a:cxnSpLocks/>
            <a:stCxn id="14" idx="3"/>
            <a:endCxn id="423" idx="1"/>
          </p:cNvCxnSpPr>
          <p:nvPr/>
        </p:nvCxnSpPr>
        <p:spPr>
          <a:xfrm>
            <a:off x="4801091" y="877766"/>
            <a:ext cx="996892" cy="2733993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6841BCBD-6681-4E6C-BF42-87272F7ABBFF}"/>
              </a:ext>
            </a:extLst>
          </p:cNvPr>
          <p:cNvCxnSpPr>
            <a:cxnSpLocks/>
            <a:stCxn id="436" idx="3"/>
            <a:endCxn id="7" idx="1"/>
          </p:cNvCxnSpPr>
          <p:nvPr/>
        </p:nvCxnSpPr>
        <p:spPr>
          <a:xfrm>
            <a:off x="4814706" y="2341267"/>
            <a:ext cx="991296" cy="178068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6807C962-F32B-4DAA-8972-8B1A2E28F852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4801091" y="877766"/>
            <a:ext cx="992827" cy="184610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67F8E06B-52EF-4A2C-B86E-FAA5AF1876BC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1764831" y="2723873"/>
            <a:ext cx="4029087" cy="229849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5365CDC2-4037-42CA-883B-9ABBC39EDDA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876301" y="2723873"/>
            <a:ext cx="3917617" cy="4306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DA32D0F-100D-4FD6-A394-2F7837F67906}"/>
              </a:ext>
            </a:extLst>
          </p:cNvPr>
          <p:cNvCxnSpPr>
            <a:cxnSpLocks/>
            <a:stCxn id="139" idx="3"/>
            <a:endCxn id="7" idx="1"/>
          </p:cNvCxnSpPr>
          <p:nvPr/>
        </p:nvCxnSpPr>
        <p:spPr>
          <a:xfrm flipV="1">
            <a:off x="4651260" y="4121954"/>
            <a:ext cx="1154742" cy="6884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63B923F-CB56-4AF1-BBB1-83A846F029E2}"/>
              </a:ext>
            </a:extLst>
          </p:cNvPr>
          <p:cNvCxnSpPr>
            <a:cxnSpLocks/>
            <a:stCxn id="12" idx="3"/>
            <a:endCxn id="169" idx="1"/>
          </p:cNvCxnSpPr>
          <p:nvPr/>
        </p:nvCxnSpPr>
        <p:spPr>
          <a:xfrm>
            <a:off x="1764831" y="5022368"/>
            <a:ext cx="4046695" cy="12911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92636BCA-46E9-4567-B5E6-916B90CE7C2B}"/>
              </a:ext>
            </a:extLst>
          </p:cNvPr>
          <p:cNvCxnSpPr>
            <a:cxnSpLocks/>
            <a:stCxn id="395" idx="3"/>
            <a:endCxn id="157" idx="1"/>
          </p:cNvCxnSpPr>
          <p:nvPr/>
        </p:nvCxnSpPr>
        <p:spPr>
          <a:xfrm>
            <a:off x="4851225" y="3269522"/>
            <a:ext cx="969175" cy="216009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69A8C2DA-5219-4D5D-9ED8-30EE9CF3DCC8}"/>
              </a:ext>
            </a:extLst>
          </p:cNvPr>
          <p:cNvCxnSpPr>
            <a:cxnSpLocks/>
            <a:stCxn id="395" idx="3"/>
            <a:endCxn id="8" idx="1"/>
          </p:cNvCxnSpPr>
          <p:nvPr/>
        </p:nvCxnSpPr>
        <p:spPr>
          <a:xfrm flipV="1">
            <a:off x="4851225" y="2723873"/>
            <a:ext cx="942693" cy="5456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13A3965A-721D-4176-8409-E55892A99F28}"/>
              </a:ext>
            </a:extLst>
          </p:cNvPr>
          <p:cNvCxnSpPr>
            <a:cxnSpLocks/>
            <a:stCxn id="14" idx="3"/>
            <a:endCxn id="157" idx="1"/>
          </p:cNvCxnSpPr>
          <p:nvPr/>
        </p:nvCxnSpPr>
        <p:spPr>
          <a:xfrm>
            <a:off x="4801091" y="877766"/>
            <a:ext cx="1019309" cy="455185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30837564-86B9-4016-8492-5CDEC5F8DC82}"/>
              </a:ext>
            </a:extLst>
          </p:cNvPr>
          <p:cNvCxnSpPr>
            <a:cxnSpLocks/>
            <a:stCxn id="139" idx="3"/>
            <a:endCxn id="557" idx="1"/>
          </p:cNvCxnSpPr>
          <p:nvPr/>
        </p:nvCxnSpPr>
        <p:spPr>
          <a:xfrm flipV="1">
            <a:off x="4651260" y="1008496"/>
            <a:ext cx="1158792" cy="38018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5BC6EC8-56B1-4227-880D-19B2426E6BDD}"/>
              </a:ext>
            </a:extLst>
          </p:cNvPr>
          <p:cNvCxnSpPr>
            <a:cxnSpLocks/>
            <a:stCxn id="77" idx="3"/>
            <a:endCxn id="557" idx="1"/>
          </p:cNvCxnSpPr>
          <p:nvPr/>
        </p:nvCxnSpPr>
        <p:spPr>
          <a:xfrm flipV="1">
            <a:off x="1911927" y="1008496"/>
            <a:ext cx="3898125" cy="947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3230233A-FAA7-4D20-805D-98D71981A1E9}"/>
              </a:ext>
            </a:extLst>
          </p:cNvPr>
          <p:cNvCxnSpPr>
            <a:cxnSpLocks/>
            <a:stCxn id="77" idx="3"/>
            <a:endCxn id="6" idx="1"/>
          </p:cNvCxnSpPr>
          <p:nvPr/>
        </p:nvCxnSpPr>
        <p:spPr>
          <a:xfrm>
            <a:off x="1911927" y="1103265"/>
            <a:ext cx="3905764" cy="7247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414B139D-956C-4DCA-A0B5-2F888C6B4825}"/>
              </a:ext>
            </a:extLst>
          </p:cNvPr>
          <p:cNvCxnSpPr>
            <a:cxnSpLocks/>
            <a:stCxn id="557" idx="3"/>
            <a:endCxn id="10" idx="1"/>
          </p:cNvCxnSpPr>
          <p:nvPr/>
        </p:nvCxnSpPr>
        <p:spPr>
          <a:xfrm>
            <a:off x="8882743" y="1008496"/>
            <a:ext cx="1359702" cy="30783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B63F18D2-94DF-480C-800F-825316621053}"/>
              </a:ext>
            </a:extLst>
          </p:cNvPr>
          <p:cNvCxnSpPr>
            <a:cxnSpLocks/>
            <a:stCxn id="557" idx="2"/>
            <a:endCxn id="6" idx="0"/>
          </p:cNvCxnSpPr>
          <p:nvPr/>
        </p:nvCxnSpPr>
        <p:spPr>
          <a:xfrm>
            <a:off x="7346398" y="1193162"/>
            <a:ext cx="17060" cy="4502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E641EE43-5EDF-4BDA-AEBD-A7C19305F2F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909225" y="1316333"/>
            <a:ext cx="1333220" cy="5117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3A0D7D1D-31F2-4577-BF5A-CFD0D615F5CA}"/>
              </a:ext>
            </a:extLst>
          </p:cNvPr>
          <p:cNvCxnSpPr>
            <a:cxnSpLocks/>
            <a:stCxn id="6" idx="3"/>
            <a:endCxn id="170" idx="1"/>
          </p:cNvCxnSpPr>
          <p:nvPr/>
        </p:nvCxnSpPr>
        <p:spPr>
          <a:xfrm>
            <a:off x="8909225" y="1828046"/>
            <a:ext cx="1373647" cy="414813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A798DB57-596D-4E02-807D-DBF44C70336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8909225" y="1828046"/>
            <a:ext cx="1333220" cy="11913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BB27D814-9691-4055-A00F-B9D99F71C81E}"/>
              </a:ext>
            </a:extLst>
          </p:cNvPr>
          <p:cNvCxnSpPr>
            <a:cxnSpLocks/>
            <a:stCxn id="423" idx="3"/>
            <a:endCxn id="9" idx="1"/>
          </p:cNvCxnSpPr>
          <p:nvPr/>
        </p:nvCxnSpPr>
        <p:spPr>
          <a:xfrm flipV="1">
            <a:off x="8885475" y="3019380"/>
            <a:ext cx="1356970" cy="59237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837E3BAB-477B-4C86-BBFE-8055384A38B0}"/>
              </a:ext>
            </a:extLst>
          </p:cNvPr>
          <p:cNvCxnSpPr>
            <a:cxnSpLocks/>
            <a:stCxn id="423" idx="3"/>
            <a:endCxn id="42" idx="1"/>
          </p:cNvCxnSpPr>
          <p:nvPr/>
        </p:nvCxnSpPr>
        <p:spPr>
          <a:xfrm>
            <a:off x="8885475" y="3611759"/>
            <a:ext cx="1350525" cy="93348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1C448BC1-686D-41E6-B84E-391D59C3BA97}"/>
              </a:ext>
            </a:extLst>
          </p:cNvPr>
          <p:cNvCxnSpPr>
            <a:cxnSpLocks/>
            <a:stCxn id="423" idx="3"/>
            <a:endCxn id="170" idx="1"/>
          </p:cNvCxnSpPr>
          <p:nvPr/>
        </p:nvCxnSpPr>
        <p:spPr>
          <a:xfrm>
            <a:off x="8885475" y="3611759"/>
            <a:ext cx="1397397" cy="23644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F1C06291-CAD0-4E3C-BA68-94857CEF0A7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882743" y="3019380"/>
            <a:ext cx="1359702" cy="11025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E13074D3-9B4A-4AA8-8446-67F75D2A76D6}"/>
              </a:ext>
            </a:extLst>
          </p:cNvPr>
          <p:cNvCxnSpPr>
            <a:cxnSpLocks/>
            <a:stCxn id="7" idx="3"/>
            <a:endCxn id="42" idx="1"/>
          </p:cNvCxnSpPr>
          <p:nvPr/>
        </p:nvCxnSpPr>
        <p:spPr>
          <a:xfrm>
            <a:off x="8882743" y="4121954"/>
            <a:ext cx="1353257" cy="42329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6EE4597-DB90-4CF4-BC06-2309649B2806}"/>
              </a:ext>
            </a:extLst>
          </p:cNvPr>
          <p:cNvCxnSpPr>
            <a:cxnSpLocks/>
            <a:stCxn id="157" idx="3"/>
            <a:endCxn id="10" idx="1"/>
          </p:cNvCxnSpPr>
          <p:nvPr/>
        </p:nvCxnSpPr>
        <p:spPr>
          <a:xfrm flipV="1">
            <a:off x="8849847" y="1316333"/>
            <a:ext cx="1392598" cy="411328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7353F421-0688-413D-90D3-29E20DB7C732}"/>
              </a:ext>
            </a:extLst>
          </p:cNvPr>
          <p:cNvCxnSpPr>
            <a:cxnSpLocks/>
            <a:stCxn id="169" idx="3"/>
            <a:endCxn id="42" idx="1"/>
          </p:cNvCxnSpPr>
          <p:nvPr/>
        </p:nvCxnSpPr>
        <p:spPr>
          <a:xfrm flipV="1">
            <a:off x="8849848" y="4545248"/>
            <a:ext cx="1386152" cy="17682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D3405838-2694-48B0-812C-C470937359D8}"/>
              </a:ext>
            </a:extLst>
          </p:cNvPr>
          <p:cNvCxnSpPr>
            <a:cxnSpLocks/>
            <a:stCxn id="169" idx="3"/>
            <a:endCxn id="170" idx="1"/>
          </p:cNvCxnSpPr>
          <p:nvPr/>
        </p:nvCxnSpPr>
        <p:spPr>
          <a:xfrm flipV="1">
            <a:off x="8849848" y="5976178"/>
            <a:ext cx="1433024" cy="3373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EC336EB-D759-4BD5-A908-CD10496DBACE}"/>
              </a:ext>
            </a:extLst>
          </p:cNvPr>
          <p:cNvSpPr/>
          <p:nvPr/>
        </p:nvSpPr>
        <p:spPr>
          <a:xfrm>
            <a:off x="10252669" y="1627735"/>
            <a:ext cx="1720256" cy="261610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Built environment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443D9BF-D5A3-4449-BCFE-9E6E351BE40F}"/>
              </a:ext>
            </a:extLst>
          </p:cNvPr>
          <p:cNvSpPr/>
          <p:nvPr/>
        </p:nvSpPr>
        <p:spPr>
          <a:xfrm>
            <a:off x="10252731" y="1873791"/>
            <a:ext cx="1720194" cy="261610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Transportation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4617F99-0E2E-482B-93C5-33272CA44DB8}"/>
              </a:ext>
            </a:extLst>
          </p:cNvPr>
          <p:cNvSpPr txBox="1"/>
          <p:nvPr/>
        </p:nvSpPr>
        <p:spPr>
          <a:xfrm>
            <a:off x="10282872" y="5514513"/>
            <a:ext cx="1687455" cy="923330"/>
          </a:xfrm>
          <a:prstGeom prst="rect">
            <a:avLst/>
          </a:prstGeom>
          <a:ln/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Loss of human life and health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A07DC9-AEFA-4CBC-A547-B4FC67095FD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909225" y="2723873"/>
            <a:ext cx="1326775" cy="29550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612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466495-2611-443E-AE94-66DAE937E974}"/>
              </a:ext>
            </a:extLst>
          </p:cNvPr>
          <p:cNvCxnSpPr>
            <a:cxnSpLocks/>
            <a:stCxn id="157" idx="0"/>
            <a:endCxn id="6" idx="2"/>
          </p:cNvCxnSpPr>
          <p:nvPr/>
        </p:nvCxnSpPr>
        <p:spPr>
          <a:xfrm flipV="1">
            <a:off x="7335124" y="2012712"/>
            <a:ext cx="28334" cy="32322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780E995-779B-43BA-8CEB-43AF31E9EDF0}"/>
              </a:ext>
            </a:extLst>
          </p:cNvPr>
          <p:cNvSpPr/>
          <p:nvPr/>
        </p:nvSpPr>
        <p:spPr>
          <a:xfrm>
            <a:off x="0" y="5723907"/>
            <a:ext cx="2042556" cy="11340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CC81C-245D-41EE-B408-2D249D022367}"/>
              </a:ext>
            </a:extLst>
          </p:cNvPr>
          <p:cNvSpPr txBox="1"/>
          <p:nvPr/>
        </p:nvSpPr>
        <p:spPr>
          <a:xfrm>
            <a:off x="84233" y="2831369"/>
            <a:ext cx="1792068" cy="646331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softEdge rad="3175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Climate Change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AC34E-AE6D-4579-AFE2-82F0355C7F28}"/>
              </a:ext>
            </a:extLst>
          </p:cNvPr>
          <p:cNvSpPr txBox="1"/>
          <p:nvPr/>
        </p:nvSpPr>
        <p:spPr>
          <a:xfrm>
            <a:off x="102292" y="3443730"/>
            <a:ext cx="1699800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Sea Level Rise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AE30-0FFB-4EAA-80E9-5EA48EC8AC6E}"/>
              </a:ext>
            </a:extLst>
          </p:cNvPr>
          <p:cNvSpPr txBox="1"/>
          <p:nvPr/>
        </p:nvSpPr>
        <p:spPr>
          <a:xfrm>
            <a:off x="5817691" y="1643380"/>
            <a:ext cx="3091534" cy="369332"/>
          </a:xfrm>
          <a:prstGeom prst="rect">
            <a:avLst/>
          </a:prstGeom>
          <a:ln/>
          <a:effectLst>
            <a:softEdge rad="381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Flooding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river&amp;marine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62E3-CE14-447B-BFB4-C1645047165C}"/>
              </a:ext>
            </a:extLst>
          </p:cNvPr>
          <p:cNvSpPr txBox="1"/>
          <p:nvPr/>
        </p:nvSpPr>
        <p:spPr>
          <a:xfrm>
            <a:off x="5806002" y="3937288"/>
            <a:ext cx="3076741" cy="369332"/>
          </a:xfrm>
          <a:prstGeom prst="rect">
            <a:avLst/>
          </a:prstGeom>
          <a:ln/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Surface water salinization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C9AF5-564D-4C7C-AC53-877D9F4F8469}"/>
              </a:ext>
            </a:extLst>
          </p:cNvPr>
          <p:cNvSpPr txBox="1"/>
          <p:nvPr/>
        </p:nvSpPr>
        <p:spPr>
          <a:xfrm>
            <a:off x="5793918" y="2539207"/>
            <a:ext cx="3115307" cy="369332"/>
          </a:xfrm>
          <a:prstGeom prst="rect">
            <a:avLst/>
          </a:prstGeom>
          <a:ln/>
          <a:effectLst>
            <a:softEdge rad="3810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Freshwater shortage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A7BB2-40CD-477F-942E-E13230511E03}"/>
              </a:ext>
            </a:extLst>
          </p:cNvPr>
          <p:cNvSpPr txBox="1"/>
          <p:nvPr/>
        </p:nvSpPr>
        <p:spPr>
          <a:xfrm>
            <a:off x="10242445" y="2557715"/>
            <a:ext cx="1746422" cy="923330"/>
          </a:xfrm>
          <a:prstGeom prst="rect">
            <a:avLst/>
          </a:prstGeom>
          <a:ln w="57150">
            <a:solidFill>
              <a:srgbClr val="FFFF00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Reduction agricultural 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C42F1-C8B0-48FE-9C16-9D7AEACF93E6}"/>
              </a:ext>
            </a:extLst>
          </p:cNvPr>
          <p:cNvSpPr txBox="1"/>
          <p:nvPr/>
        </p:nvSpPr>
        <p:spPr>
          <a:xfrm>
            <a:off x="10242445" y="993167"/>
            <a:ext cx="1746422" cy="646331"/>
          </a:xfrm>
          <a:prstGeom prst="rect">
            <a:avLst/>
          </a:prstGeom>
          <a:ln w="76200">
            <a:solidFill>
              <a:srgbClr val="FFFF00"/>
            </a:solidFill>
          </a:ln>
          <a:effectLst>
            <a:softEdge rad="50800"/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Infrastructural damage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1D0BAF-613B-4931-959B-64DB3D51ABA7}"/>
              </a:ext>
            </a:extLst>
          </p:cNvPr>
          <p:cNvSpPr txBox="1"/>
          <p:nvPr/>
        </p:nvSpPr>
        <p:spPr>
          <a:xfrm>
            <a:off x="67171" y="4560703"/>
            <a:ext cx="1697660" cy="923330"/>
          </a:xfrm>
          <a:prstGeom prst="rect">
            <a:avLst/>
          </a:prstGeom>
          <a:ln/>
          <a:effectLst>
            <a:softEdge rad="3175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Population &amp; economic growth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995EA-246D-48E0-A605-770516FFCC17}"/>
              </a:ext>
            </a:extLst>
          </p:cNvPr>
          <p:cNvSpPr txBox="1"/>
          <p:nvPr/>
        </p:nvSpPr>
        <p:spPr>
          <a:xfrm>
            <a:off x="69260" y="5462122"/>
            <a:ext cx="1695571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Water demand increase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CD5C3-23DE-41A1-9849-CDDDAFE3C12F}"/>
              </a:ext>
            </a:extLst>
          </p:cNvPr>
          <p:cNvSpPr txBox="1"/>
          <p:nvPr/>
        </p:nvSpPr>
        <p:spPr>
          <a:xfrm>
            <a:off x="3000991" y="585378"/>
            <a:ext cx="1800100" cy="584775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Overexploitation groundwater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DF549C1-8C09-48B2-8D3A-66462F24EAB3}"/>
              </a:ext>
            </a:extLst>
          </p:cNvPr>
          <p:cNvSpPr/>
          <p:nvPr/>
        </p:nvSpPr>
        <p:spPr>
          <a:xfrm>
            <a:off x="66924" y="36552"/>
            <a:ext cx="12017829" cy="695161"/>
          </a:xfrm>
          <a:prstGeom prst="rightArrow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3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DRIVERS                                                     STRESSES   &amp; CHALLENGES                        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THREATS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F8E398-7036-40F1-A9C4-77E51F46F833}"/>
              </a:ext>
            </a:extLst>
          </p:cNvPr>
          <p:cNvSpPr txBox="1"/>
          <p:nvPr/>
        </p:nvSpPr>
        <p:spPr>
          <a:xfrm>
            <a:off x="10236000" y="4222082"/>
            <a:ext cx="1754749" cy="646331"/>
          </a:xfrm>
          <a:prstGeom prst="rect">
            <a:avLst/>
          </a:prstGeom>
          <a:ln/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Ecosystem (services) loss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17DD13-F6B3-44FB-84F7-2214ECD8CD45}"/>
              </a:ext>
            </a:extLst>
          </p:cNvPr>
          <p:cNvSpPr txBox="1"/>
          <p:nvPr/>
        </p:nvSpPr>
        <p:spPr>
          <a:xfrm>
            <a:off x="96108" y="3679351"/>
            <a:ext cx="1705984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More extreme droughts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7ED6AD-4F65-4E9F-BEF0-1CF44CB96436}"/>
              </a:ext>
            </a:extLst>
          </p:cNvPr>
          <p:cNvSpPr txBox="1"/>
          <p:nvPr/>
        </p:nvSpPr>
        <p:spPr>
          <a:xfrm>
            <a:off x="97513" y="3912247"/>
            <a:ext cx="1712148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More extreme rainfall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8F66A6C-180E-42B0-87C1-640A18E4C2DA}"/>
              </a:ext>
            </a:extLst>
          </p:cNvPr>
          <p:cNvSpPr txBox="1"/>
          <p:nvPr/>
        </p:nvSpPr>
        <p:spPr>
          <a:xfrm>
            <a:off x="2988539" y="4517966"/>
            <a:ext cx="1662721" cy="58477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Decreased river discharge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B5E990A-294E-402A-A4A2-D5703AF6F791}"/>
              </a:ext>
            </a:extLst>
          </p:cNvPr>
          <p:cNvSpPr txBox="1"/>
          <p:nvPr/>
        </p:nvSpPr>
        <p:spPr>
          <a:xfrm>
            <a:off x="5820400" y="5244951"/>
            <a:ext cx="3029447" cy="369332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Land subsidence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7BEE435-792A-4A4F-9F35-4562DCF0E1B6}"/>
              </a:ext>
            </a:extLst>
          </p:cNvPr>
          <p:cNvSpPr txBox="1"/>
          <p:nvPr/>
        </p:nvSpPr>
        <p:spPr>
          <a:xfrm>
            <a:off x="5811526" y="6128851"/>
            <a:ext cx="3038322" cy="369332"/>
          </a:xfrm>
          <a:prstGeom prst="rect">
            <a:avLst/>
          </a:prstGeom>
          <a:ln/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Pollution (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.&amp;chem.)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2259EA89-61C5-4AAB-BACE-52FEECCBABB5}"/>
              </a:ext>
            </a:extLst>
          </p:cNvPr>
          <p:cNvSpPr txBox="1"/>
          <p:nvPr/>
        </p:nvSpPr>
        <p:spPr>
          <a:xfrm>
            <a:off x="73205" y="5699375"/>
            <a:ext cx="1691626" cy="430887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Energy demand increase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D597A85-09F5-48B8-ABE3-A86FD5583FCD}"/>
              </a:ext>
            </a:extLst>
          </p:cNvPr>
          <p:cNvSpPr txBox="1"/>
          <p:nvPr/>
        </p:nvSpPr>
        <p:spPr>
          <a:xfrm>
            <a:off x="66924" y="5943447"/>
            <a:ext cx="1701851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Crop demand increase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8B098429-E4FD-41FD-A43F-84263773F534}"/>
              </a:ext>
            </a:extLst>
          </p:cNvPr>
          <p:cNvSpPr txBox="1"/>
          <p:nvPr/>
        </p:nvSpPr>
        <p:spPr>
          <a:xfrm>
            <a:off x="2988539" y="6391133"/>
            <a:ext cx="1678069" cy="3385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Hydropower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9407D99A-AB58-4F8D-9D56-0CC489AA166E}"/>
              </a:ext>
            </a:extLst>
          </p:cNvPr>
          <p:cNvSpPr txBox="1"/>
          <p:nvPr/>
        </p:nvSpPr>
        <p:spPr>
          <a:xfrm>
            <a:off x="2986997" y="3100245"/>
            <a:ext cx="186422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Landuse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change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1B731113-8F95-4667-AEE1-78E613B1B858}"/>
              </a:ext>
            </a:extLst>
          </p:cNvPr>
          <p:cNvSpPr txBox="1"/>
          <p:nvPr/>
        </p:nvSpPr>
        <p:spPr>
          <a:xfrm>
            <a:off x="5797983" y="3427093"/>
            <a:ext cx="3087492" cy="369332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Groundwater salinization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6F4047C8-EB91-44ED-AD63-C75D54B16CFE}"/>
              </a:ext>
            </a:extLst>
          </p:cNvPr>
          <p:cNvSpPr txBox="1"/>
          <p:nvPr/>
        </p:nvSpPr>
        <p:spPr>
          <a:xfrm>
            <a:off x="3006918" y="2048879"/>
            <a:ext cx="1807788" cy="58477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Overexploitation surface water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FEF1E73C-448F-4635-8D2F-CE98FFB7158F}"/>
              </a:ext>
            </a:extLst>
          </p:cNvPr>
          <p:cNvSpPr txBox="1"/>
          <p:nvPr/>
        </p:nvSpPr>
        <p:spPr>
          <a:xfrm>
            <a:off x="5810052" y="823830"/>
            <a:ext cx="3072691" cy="369332"/>
          </a:xfrm>
          <a:prstGeom prst="rect">
            <a:avLst/>
          </a:prstGeom>
          <a:ln>
            <a:noFill/>
          </a:ln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Sediment deficit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004E4E-84B1-40A7-9458-4C802D49C6B6}"/>
              </a:ext>
            </a:extLst>
          </p:cNvPr>
          <p:cNvSpPr txBox="1"/>
          <p:nvPr/>
        </p:nvSpPr>
        <p:spPr>
          <a:xfrm>
            <a:off x="111827" y="780099"/>
            <a:ext cx="1800100" cy="646331"/>
          </a:xfrm>
          <a:prstGeom prst="rect">
            <a:avLst/>
          </a:prstGeom>
          <a:ln/>
          <a:effectLst>
            <a:softEdge rad="3175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Autonomous development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B122D72-342B-4108-972F-4F2DDDDA3D2D}"/>
              </a:ext>
            </a:extLst>
          </p:cNvPr>
          <p:cNvSpPr txBox="1"/>
          <p:nvPr/>
        </p:nvSpPr>
        <p:spPr>
          <a:xfrm>
            <a:off x="110520" y="1501827"/>
            <a:ext cx="1699800" cy="430887"/>
          </a:xfrm>
          <a:prstGeom prst="rect">
            <a:avLst/>
          </a:prstGeom>
          <a:ln/>
          <a:effectLst>
            <a:softEdge rad="12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Morphological change/ coastal erosion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4106025-433F-4CA2-8B66-EC31CF3138D4}"/>
              </a:ext>
            </a:extLst>
          </p:cNvPr>
          <p:cNvSpPr txBox="1"/>
          <p:nvPr/>
        </p:nvSpPr>
        <p:spPr>
          <a:xfrm>
            <a:off x="73204" y="6417482"/>
            <a:ext cx="1779347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Logistic demand increase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072DD79-9DC5-40AC-81E8-276876A65333}"/>
              </a:ext>
            </a:extLst>
          </p:cNvPr>
          <p:cNvSpPr txBox="1"/>
          <p:nvPr/>
        </p:nvSpPr>
        <p:spPr>
          <a:xfrm>
            <a:off x="73204" y="6180700"/>
            <a:ext cx="1755596" cy="261610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Spatial demand increase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9BC81B4-7923-42AB-AFDB-583992AAA385}"/>
              </a:ext>
            </a:extLst>
          </p:cNvPr>
          <p:cNvCxnSpPr>
            <a:cxnSpLocks/>
            <a:stCxn id="4" idx="3"/>
            <a:endCxn id="139" idx="1"/>
          </p:cNvCxnSpPr>
          <p:nvPr/>
        </p:nvCxnSpPr>
        <p:spPr>
          <a:xfrm>
            <a:off x="1876301" y="3154535"/>
            <a:ext cx="1112238" cy="16558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A36ED849-175B-4ED3-93EE-4FA84D6AE190}"/>
              </a:ext>
            </a:extLst>
          </p:cNvPr>
          <p:cNvCxnSpPr>
            <a:cxnSpLocks/>
            <a:stCxn id="12" idx="3"/>
            <a:endCxn id="377" idx="1"/>
          </p:cNvCxnSpPr>
          <p:nvPr/>
        </p:nvCxnSpPr>
        <p:spPr>
          <a:xfrm>
            <a:off x="1764831" y="5022368"/>
            <a:ext cx="1223708" cy="153804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466C4ED-B4B2-414D-92CB-C9B3631C18AA}"/>
              </a:ext>
            </a:extLst>
          </p:cNvPr>
          <p:cNvCxnSpPr>
            <a:cxnSpLocks/>
            <a:stCxn id="377" idx="0"/>
            <a:endCxn id="139" idx="2"/>
          </p:cNvCxnSpPr>
          <p:nvPr/>
        </p:nvCxnSpPr>
        <p:spPr>
          <a:xfrm flipH="1" flipV="1">
            <a:off x="3819900" y="5102741"/>
            <a:ext cx="7674" cy="128839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C9E4A21F-EC39-41A7-ADF4-5ED506ACD59A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1764831" y="877766"/>
            <a:ext cx="1236160" cy="414460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AF808C93-5768-457C-913F-3C32230B7B04}"/>
              </a:ext>
            </a:extLst>
          </p:cNvPr>
          <p:cNvCxnSpPr>
            <a:cxnSpLocks/>
            <a:stCxn id="12" idx="3"/>
            <a:endCxn id="436" idx="1"/>
          </p:cNvCxnSpPr>
          <p:nvPr/>
        </p:nvCxnSpPr>
        <p:spPr>
          <a:xfrm flipV="1">
            <a:off x="1764831" y="2341267"/>
            <a:ext cx="1242087" cy="268110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3CCB2B-9621-45D6-B5DF-354B1E31E21C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1876301" y="877766"/>
            <a:ext cx="1124690" cy="2276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D38D419B-00D2-4CE5-91EE-10EEE62D76D9}"/>
              </a:ext>
            </a:extLst>
          </p:cNvPr>
          <p:cNvCxnSpPr>
            <a:cxnSpLocks/>
            <a:stCxn id="4" idx="3"/>
            <a:endCxn id="436" idx="1"/>
          </p:cNvCxnSpPr>
          <p:nvPr/>
        </p:nvCxnSpPr>
        <p:spPr>
          <a:xfrm flipV="1">
            <a:off x="1876301" y="2341267"/>
            <a:ext cx="1130617" cy="8132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186B1316-FB77-4679-B796-A8CF27F0DA35}"/>
              </a:ext>
            </a:extLst>
          </p:cNvPr>
          <p:cNvCxnSpPr>
            <a:cxnSpLocks/>
            <a:stCxn id="4" idx="3"/>
            <a:endCxn id="395" idx="1"/>
          </p:cNvCxnSpPr>
          <p:nvPr/>
        </p:nvCxnSpPr>
        <p:spPr>
          <a:xfrm>
            <a:off x="1876301" y="3154535"/>
            <a:ext cx="1110696" cy="11498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D7463870-8693-47C7-8690-3E7F57B55306}"/>
              </a:ext>
            </a:extLst>
          </p:cNvPr>
          <p:cNvCxnSpPr>
            <a:cxnSpLocks/>
            <a:stCxn id="12" idx="3"/>
            <a:endCxn id="395" idx="1"/>
          </p:cNvCxnSpPr>
          <p:nvPr/>
        </p:nvCxnSpPr>
        <p:spPr>
          <a:xfrm flipV="1">
            <a:off x="1764831" y="3269522"/>
            <a:ext cx="1222166" cy="17528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5DFE054-1CCA-4A16-88D1-2B042B3CF9A4}"/>
              </a:ext>
            </a:extLst>
          </p:cNvPr>
          <p:cNvCxnSpPr>
            <a:cxnSpLocks/>
            <a:stCxn id="14" idx="3"/>
            <a:endCxn id="423" idx="1"/>
          </p:cNvCxnSpPr>
          <p:nvPr/>
        </p:nvCxnSpPr>
        <p:spPr>
          <a:xfrm>
            <a:off x="4801091" y="877766"/>
            <a:ext cx="996892" cy="27339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6841BCBD-6681-4E6C-BF42-87272F7ABBFF}"/>
              </a:ext>
            </a:extLst>
          </p:cNvPr>
          <p:cNvCxnSpPr>
            <a:cxnSpLocks/>
            <a:stCxn id="436" idx="3"/>
            <a:endCxn id="7" idx="1"/>
          </p:cNvCxnSpPr>
          <p:nvPr/>
        </p:nvCxnSpPr>
        <p:spPr>
          <a:xfrm>
            <a:off x="4814706" y="2341267"/>
            <a:ext cx="991296" cy="178068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6807C962-F32B-4DAA-8972-8B1A2E28F852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4801091" y="877766"/>
            <a:ext cx="992827" cy="184610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67F8E06B-52EF-4A2C-B86E-FAA5AF1876BC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1764831" y="2723873"/>
            <a:ext cx="4029087" cy="229849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5365CDC2-4037-42CA-883B-9ABBC39EDDA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876301" y="2723873"/>
            <a:ext cx="3917617" cy="4306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DA32D0F-100D-4FD6-A394-2F7837F67906}"/>
              </a:ext>
            </a:extLst>
          </p:cNvPr>
          <p:cNvCxnSpPr>
            <a:cxnSpLocks/>
            <a:stCxn id="139" idx="3"/>
            <a:endCxn id="7" idx="1"/>
          </p:cNvCxnSpPr>
          <p:nvPr/>
        </p:nvCxnSpPr>
        <p:spPr>
          <a:xfrm flipV="1">
            <a:off x="4651260" y="4121954"/>
            <a:ext cx="1154742" cy="6884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63B923F-CB56-4AF1-BBB1-83A846F029E2}"/>
              </a:ext>
            </a:extLst>
          </p:cNvPr>
          <p:cNvCxnSpPr>
            <a:cxnSpLocks/>
            <a:stCxn id="12" idx="3"/>
            <a:endCxn id="169" idx="1"/>
          </p:cNvCxnSpPr>
          <p:nvPr/>
        </p:nvCxnSpPr>
        <p:spPr>
          <a:xfrm>
            <a:off x="1764831" y="5022368"/>
            <a:ext cx="4046695" cy="12911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92636BCA-46E9-4567-B5E6-916B90CE7C2B}"/>
              </a:ext>
            </a:extLst>
          </p:cNvPr>
          <p:cNvCxnSpPr>
            <a:cxnSpLocks/>
            <a:stCxn id="395" idx="3"/>
            <a:endCxn id="157" idx="1"/>
          </p:cNvCxnSpPr>
          <p:nvPr/>
        </p:nvCxnSpPr>
        <p:spPr>
          <a:xfrm>
            <a:off x="4851225" y="3269522"/>
            <a:ext cx="969175" cy="216009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69A8C2DA-5219-4D5D-9ED8-30EE9CF3DCC8}"/>
              </a:ext>
            </a:extLst>
          </p:cNvPr>
          <p:cNvCxnSpPr>
            <a:cxnSpLocks/>
            <a:stCxn id="395" idx="3"/>
            <a:endCxn id="8" idx="1"/>
          </p:cNvCxnSpPr>
          <p:nvPr/>
        </p:nvCxnSpPr>
        <p:spPr>
          <a:xfrm flipV="1">
            <a:off x="4851225" y="2723873"/>
            <a:ext cx="942693" cy="54564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13A3965A-721D-4176-8409-E55892A99F28}"/>
              </a:ext>
            </a:extLst>
          </p:cNvPr>
          <p:cNvCxnSpPr>
            <a:cxnSpLocks/>
            <a:stCxn id="14" idx="3"/>
            <a:endCxn id="157" idx="1"/>
          </p:cNvCxnSpPr>
          <p:nvPr/>
        </p:nvCxnSpPr>
        <p:spPr>
          <a:xfrm>
            <a:off x="4801091" y="877766"/>
            <a:ext cx="1019309" cy="4551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30837564-86B9-4016-8492-5CDEC5F8DC82}"/>
              </a:ext>
            </a:extLst>
          </p:cNvPr>
          <p:cNvCxnSpPr>
            <a:cxnSpLocks/>
            <a:stCxn id="139" idx="3"/>
            <a:endCxn id="557" idx="1"/>
          </p:cNvCxnSpPr>
          <p:nvPr/>
        </p:nvCxnSpPr>
        <p:spPr>
          <a:xfrm flipV="1">
            <a:off x="4651260" y="1008496"/>
            <a:ext cx="1158792" cy="38018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5BC6EC8-56B1-4227-880D-19B2426E6BDD}"/>
              </a:ext>
            </a:extLst>
          </p:cNvPr>
          <p:cNvCxnSpPr>
            <a:cxnSpLocks/>
            <a:stCxn id="77" idx="3"/>
            <a:endCxn id="557" idx="1"/>
          </p:cNvCxnSpPr>
          <p:nvPr/>
        </p:nvCxnSpPr>
        <p:spPr>
          <a:xfrm flipV="1">
            <a:off x="1911927" y="1008496"/>
            <a:ext cx="3898125" cy="947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3230233A-FAA7-4D20-805D-98D71981A1E9}"/>
              </a:ext>
            </a:extLst>
          </p:cNvPr>
          <p:cNvCxnSpPr>
            <a:cxnSpLocks/>
            <a:stCxn id="77" idx="3"/>
            <a:endCxn id="6" idx="1"/>
          </p:cNvCxnSpPr>
          <p:nvPr/>
        </p:nvCxnSpPr>
        <p:spPr>
          <a:xfrm>
            <a:off x="1911927" y="1103265"/>
            <a:ext cx="3905764" cy="72478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414B139D-956C-4DCA-A0B5-2F888C6B4825}"/>
              </a:ext>
            </a:extLst>
          </p:cNvPr>
          <p:cNvCxnSpPr>
            <a:cxnSpLocks/>
            <a:stCxn id="557" idx="3"/>
            <a:endCxn id="10" idx="1"/>
          </p:cNvCxnSpPr>
          <p:nvPr/>
        </p:nvCxnSpPr>
        <p:spPr>
          <a:xfrm>
            <a:off x="8882743" y="1008496"/>
            <a:ext cx="1359702" cy="30783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B63F18D2-94DF-480C-800F-825316621053}"/>
              </a:ext>
            </a:extLst>
          </p:cNvPr>
          <p:cNvCxnSpPr>
            <a:cxnSpLocks/>
            <a:stCxn id="557" idx="2"/>
            <a:endCxn id="6" idx="0"/>
          </p:cNvCxnSpPr>
          <p:nvPr/>
        </p:nvCxnSpPr>
        <p:spPr>
          <a:xfrm>
            <a:off x="7346398" y="1193162"/>
            <a:ext cx="17060" cy="4502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E641EE43-5EDF-4BDA-AEBD-A7C19305F2F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8909225" y="1316333"/>
            <a:ext cx="1333220" cy="51171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3A0D7D1D-31F2-4577-BF5A-CFD0D615F5CA}"/>
              </a:ext>
            </a:extLst>
          </p:cNvPr>
          <p:cNvCxnSpPr>
            <a:cxnSpLocks/>
            <a:stCxn id="6" idx="3"/>
            <a:endCxn id="170" idx="1"/>
          </p:cNvCxnSpPr>
          <p:nvPr/>
        </p:nvCxnSpPr>
        <p:spPr>
          <a:xfrm>
            <a:off x="8909225" y="1828046"/>
            <a:ext cx="1373647" cy="414813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A798DB57-596D-4E02-807D-DBF44C70336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8909225" y="1828046"/>
            <a:ext cx="1333220" cy="11913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BB27D814-9691-4055-A00F-B9D99F71C81E}"/>
              </a:ext>
            </a:extLst>
          </p:cNvPr>
          <p:cNvCxnSpPr>
            <a:cxnSpLocks/>
            <a:stCxn id="423" idx="3"/>
            <a:endCxn id="9" idx="1"/>
          </p:cNvCxnSpPr>
          <p:nvPr/>
        </p:nvCxnSpPr>
        <p:spPr>
          <a:xfrm flipV="1">
            <a:off x="8885475" y="3019380"/>
            <a:ext cx="1356970" cy="592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837E3BAB-477B-4C86-BBFE-8055384A38B0}"/>
              </a:ext>
            </a:extLst>
          </p:cNvPr>
          <p:cNvCxnSpPr>
            <a:cxnSpLocks/>
            <a:stCxn id="423" idx="3"/>
            <a:endCxn id="42" idx="1"/>
          </p:cNvCxnSpPr>
          <p:nvPr/>
        </p:nvCxnSpPr>
        <p:spPr>
          <a:xfrm>
            <a:off x="8885475" y="3611759"/>
            <a:ext cx="1350525" cy="933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1C448BC1-686D-41E6-B84E-391D59C3BA97}"/>
              </a:ext>
            </a:extLst>
          </p:cNvPr>
          <p:cNvCxnSpPr>
            <a:cxnSpLocks/>
            <a:stCxn id="423" idx="3"/>
            <a:endCxn id="170" idx="1"/>
          </p:cNvCxnSpPr>
          <p:nvPr/>
        </p:nvCxnSpPr>
        <p:spPr>
          <a:xfrm>
            <a:off x="8885475" y="3611759"/>
            <a:ext cx="1397397" cy="23644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F1C06291-CAD0-4E3C-BA68-94857CEF0A7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8882743" y="3019380"/>
            <a:ext cx="1359702" cy="11025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E13074D3-9B4A-4AA8-8446-67F75D2A76D6}"/>
              </a:ext>
            </a:extLst>
          </p:cNvPr>
          <p:cNvCxnSpPr>
            <a:cxnSpLocks/>
            <a:stCxn id="7" idx="3"/>
            <a:endCxn id="42" idx="1"/>
          </p:cNvCxnSpPr>
          <p:nvPr/>
        </p:nvCxnSpPr>
        <p:spPr>
          <a:xfrm>
            <a:off x="8882743" y="4121954"/>
            <a:ext cx="1353257" cy="42329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6EE4597-DB90-4CF4-BC06-2309649B2806}"/>
              </a:ext>
            </a:extLst>
          </p:cNvPr>
          <p:cNvCxnSpPr>
            <a:cxnSpLocks/>
            <a:stCxn id="157" idx="3"/>
            <a:endCxn id="10" idx="1"/>
          </p:cNvCxnSpPr>
          <p:nvPr/>
        </p:nvCxnSpPr>
        <p:spPr>
          <a:xfrm flipV="1">
            <a:off x="8849847" y="1316333"/>
            <a:ext cx="1392598" cy="4113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7353F421-0688-413D-90D3-29E20DB7C732}"/>
              </a:ext>
            </a:extLst>
          </p:cNvPr>
          <p:cNvCxnSpPr>
            <a:cxnSpLocks/>
            <a:stCxn id="169" idx="3"/>
            <a:endCxn id="42" idx="1"/>
          </p:cNvCxnSpPr>
          <p:nvPr/>
        </p:nvCxnSpPr>
        <p:spPr>
          <a:xfrm flipV="1">
            <a:off x="8849848" y="4545248"/>
            <a:ext cx="1386152" cy="17682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D3405838-2694-48B0-812C-C470937359D8}"/>
              </a:ext>
            </a:extLst>
          </p:cNvPr>
          <p:cNvCxnSpPr>
            <a:cxnSpLocks/>
            <a:stCxn id="169" idx="3"/>
            <a:endCxn id="170" idx="1"/>
          </p:cNvCxnSpPr>
          <p:nvPr/>
        </p:nvCxnSpPr>
        <p:spPr>
          <a:xfrm flipV="1">
            <a:off x="8849848" y="5976178"/>
            <a:ext cx="1433024" cy="33733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EC336EB-D759-4BD5-A908-CD10496DBACE}"/>
              </a:ext>
            </a:extLst>
          </p:cNvPr>
          <p:cNvSpPr/>
          <p:nvPr/>
        </p:nvSpPr>
        <p:spPr>
          <a:xfrm>
            <a:off x="10252669" y="1627735"/>
            <a:ext cx="1720256" cy="261610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Built environment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443D9BF-D5A3-4449-BCFE-9E6E351BE40F}"/>
              </a:ext>
            </a:extLst>
          </p:cNvPr>
          <p:cNvSpPr/>
          <p:nvPr/>
        </p:nvSpPr>
        <p:spPr>
          <a:xfrm>
            <a:off x="10252731" y="1873791"/>
            <a:ext cx="1720194" cy="261610"/>
          </a:xfrm>
          <a:prstGeom prst="rect">
            <a:avLst/>
          </a:prstGeom>
          <a:ln>
            <a:solidFill>
              <a:schemeClr val="tx2"/>
            </a:solidFill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Transportation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4617F99-0E2E-482B-93C5-33272CA44DB8}"/>
              </a:ext>
            </a:extLst>
          </p:cNvPr>
          <p:cNvSpPr txBox="1"/>
          <p:nvPr/>
        </p:nvSpPr>
        <p:spPr>
          <a:xfrm>
            <a:off x="10282872" y="5514513"/>
            <a:ext cx="1687455" cy="923330"/>
          </a:xfrm>
          <a:prstGeom prst="rect">
            <a:avLst/>
          </a:prstGeom>
          <a:ln/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Loss of human life and health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5A07DC9-AEFA-4CBC-A547-B4FC67095FD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909225" y="2723873"/>
            <a:ext cx="1326775" cy="29550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56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3D81-7918-43DF-9241-C0667627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B3A6-D2DF-46A4-9B16-1D28288CE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89C2C7-06CA-4543-ABEA-44414C75CCF3}"/>
              </a:ext>
            </a:extLst>
          </p:cNvPr>
          <p:cNvSpPr/>
          <p:nvPr/>
        </p:nvSpPr>
        <p:spPr>
          <a:xfrm>
            <a:off x="947954" y="1237336"/>
            <a:ext cx="2936147" cy="1845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Startscherm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462B7-CCDA-4608-A9A6-DDA65A6C1D5E}"/>
              </a:ext>
            </a:extLst>
          </p:cNvPr>
          <p:cNvSpPr/>
          <p:nvPr/>
        </p:nvSpPr>
        <p:spPr>
          <a:xfrm>
            <a:off x="2684475" y="2662026"/>
            <a:ext cx="2936147" cy="1845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Description</a:t>
            </a:r>
            <a:r>
              <a:rPr lang="nl-NL" dirty="0"/>
              <a:t> Delta’s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27CFEE-9EAF-438E-8526-67665C27E763}"/>
              </a:ext>
            </a:extLst>
          </p:cNvPr>
          <p:cNvSpPr/>
          <p:nvPr/>
        </p:nvSpPr>
        <p:spPr>
          <a:xfrm>
            <a:off x="4791509" y="4181832"/>
            <a:ext cx="2936147" cy="1845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33931D-AF15-4D59-A3C2-2646D808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548" y="107668"/>
            <a:ext cx="3671578" cy="206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0E3EA1-7281-4445-89CA-2C4E732B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160" y="1709328"/>
            <a:ext cx="4098904" cy="22137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AB23B9-0743-45FB-B320-2EB89664D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77" y="4081698"/>
            <a:ext cx="3735215" cy="223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5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F7BE2A-B105-4655-B057-950FE8D20295}"/>
              </a:ext>
            </a:extLst>
          </p:cNvPr>
          <p:cNvSpPr/>
          <p:nvPr/>
        </p:nvSpPr>
        <p:spPr>
          <a:xfrm>
            <a:off x="570452" y="1057013"/>
            <a:ext cx="7113864" cy="5729681"/>
          </a:xfrm>
          <a:prstGeom prst="rect">
            <a:avLst/>
          </a:prstGeom>
          <a:ln>
            <a:solidFill>
              <a:srgbClr val="92D050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A0459A-E55D-4BEB-BF08-C8E710A59B91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4127384" y="1057013"/>
            <a:ext cx="0" cy="572968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6C064F-CDEA-48C7-87EE-F0252AB3B7FD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570452" y="3921854"/>
            <a:ext cx="711386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D2B108-5176-409F-B097-98D5FD76014E}"/>
              </a:ext>
            </a:extLst>
          </p:cNvPr>
          <p:cNvSpPr txBox="1"/>
          <p:nvPr/>
        </p:nvSpPr>
        <p:spPr>
          <a:xfrm>
            <a:off x="562063" y="654342"/>
            <a:ext cx="71222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SYSTEM UNDERSTANDING                        ADAPTATION/MITIGATION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85C1A-73E9-42E8-AE47-314D4748EFD7}"/>
              </a:ext>
            </a:extLst>
          </p:cNvPr>
          <p:cNvSpPr txBox="1"/>
          <p:nvPr/>
        </p:nvSpPr>
        <p:spPr>
          <a:xfrm rot="16200000">
            <a:off x="-2516696" y="3731650"/>
            <a:ext cx="57353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LOCAL SCALE                                REGIONAL SCALE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ECB7E-FD72-4D61-8A78-B1894683AB2B}"/>
              </a:ext>
            </a:extLst>
          </p:cNvPr>
          <p:cNvSpPr/>
          <p:nvPr/>
        </p:nvSpPr>
        <p:spPr>
          <a:xfrm>
            <a:off x="922790" y="1291905"/>
            <a:ext cx="1208014" cy="1040235"/>
          </a:xfrm>
          <a:prstGeom prst="ellipse">
            <a:avLst/>
          </a:prstGeom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RISE AND FALL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72A6E-DB51-4DFA-B29A-EE76857E2ED4}"/>
              </a:ext>
            </a:extLst>
          </p:cNvPr>
          <p:cNvSpPr txBox="1"/>
          <p:nvPr/>
        </p:nvSpPr>
        <p:spPr>
          <a:xfrm>
            <a:off x="3204594" y="67112"/>
            <a:ext cx="19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PROJECTS</a:t>
            </a:r>
            <a:endParaRPr kumimoji="0" lang="nl-NL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3EF5C-5E3E-473B-BA6C-52426EE608B7}"/>
              </a:ext>
            </a:extLst>
          </p:cNvPr>
          <p:cNvSpPr txBox="1"/>
          <p:nvPr/>
        </p:nvSpPr>
        <p:spPr>
          <a:xfrm>
            <a:off x="9480087" y="98580"/>
            <a:ext cx="19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TOPICS</a:t>
            </a:r>
            <a:endParaRPr kumimoji="0" lang="nl-NL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6FC8B-429C-46FD-A6DE-1911582AB29C}"/>
              </a:ext>
            </a:extLst>
          </p:cNvPr>
          <p:cNvSpPr txBox="1"/>
          <p:nvPr/>
        </p:nvSpPr>
        <p:spPr>
          <a:xfrm>
            <a:off x="9237677" y="1073682"/>
            <a:ext cx="200496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SEDIMENT DEFICIT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11D6DF-B8E5-4B06-AF84-66E626CFDB39}"/>
              </a:ext>
            </a:extLst>
          </p:cNvPr>
          <p:cNvSpPr txBox="1"/>
          <p:nvPr/>
        </p:nvSpPr>
        <p:spPr>
          <a:xfrm>
            <a:off x="9237677" y="1838587"/>
            <a:ext cx="200496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FLOODING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1EF7CE-3419-49DA-BB6E-92D3A0E3012B}"/>
              </a:ext>
            </a:extLst>
          </p:cNvPr>
          <p:cNvSpPr txBox="1"/>
          <p:nvPr/>
        </p:nvSpPr>
        <p:spPr>
          <a:xfrm>
            <a:off x="9246066" y="2593597"/>
            <a:ext cx="2004969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FRESH WATER SHORTAGE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5129FB-31F9-4E6E-B80A-F9D47018677F}"/>
              </a:ext>
            </a:extLst>
          </p:cNvPr>
          <p:cNvSpPr txBox="1"/>
          <p:nvPr/>
        </p:nvSpPr>
        <p:spPr>
          <a:xfrm>
            <a:off x="9246066" y="3348606"/>
            <a:ext cx="2004969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GROUNDWATER SALINIZATION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F4FE0F-97CE-49CB-B7F3-58F78F859094}"/>
              </a:ext>
            </a:extLst>
          </p:cNvPr>
          <p:cNvSpPr txBox="1"/>
          <p:nvPr/>
        </p:nvSpPr>
        <p:spPr>
          <a:xfrm>
            <a:off x="9246066" y="4070059"/>
            <a:ext cx="200496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SUBSIDENCE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566B88-BBF0-43DF-90FC-66F929CBB875}"/>
              </a:ext>
            </a:extLst>
          </p:cNvPr>
          <p:cNvSpPr txBox="1"/>
          <p:nvPr/>
        </p:nvSpPr>
        <p:spPr>
          <a:xfrm>
            <a:off x="9254455" y="4850235"/>
            <a:ext cx="2004969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POOR WATER QUALITY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6D7DAC-5931-4EFC-8A0C-D0EED18AE23D}"/>
              </a:ext>
            </a:extLst>
          </p:cNvPr>
          <p:cNvSpPr txBox="1"/>
          <p:nvPr/>
        </p:nvSpPr>
        <p:spPr>
          <a:xfrm>
            <a:off x="9254455" y="5596855"/>
            <a:ext cx="2004969" cy="704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9606B3-856A-4D1D-B1C1-9F1BA165B2BC}"/>
              </a:ext>
            </a:extLst>
          </p:cNvPr>
          <p:cNvSpPr/>
          <p:nvPr/>
        </p:nvSpPr>
        <p:spPr>
          <a:xfrm>
            <a:off x="3516386" y="1318471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WATER CHALLENGES</a:t>
            </a:r>
            <a:endParaRPr kumimoji="0" lang="nl-NL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9BEA3C-0872-4034-86E5-EFB79D1B7717}"/>
              </a:ext>
            </a:extLst>
          </p:cNvPr>
          <p:cNvSpPr/>
          <p:nvPr/>
        </p:nvSpPr>
        <p:spPr>
          <a:xfrm>
            <a:off x="5278074" y="3424107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FAME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C919C5-855D-41A3-A06E-5C9AF73EE4B5}"/>
              </a:ext>
            </a:extLst>
          </p:cNvPr>
          <p:cNvSpPr/>
          <p:nvPr/>
        </p:nvSpPr>
        <p:spPr>
          <a:xfrm>
            <a:off x="4927134" y="5036191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Feasibility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Deepwells</a:t>
            </a: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E61CFA-CEAD-450B-B1C0-5A12880ADF6F}"/>
              </a:ext>
            </a:extLst>
          </p:cNvPr>
          <p:cNvSpPr/>
          <p:nvPr/>
        </p:nvSpPr>
        <p:spPr>
          <a:xfrm>
            <a:off x="890648" y="1246910"/>
            <a:ext cx="1306287" cy="1135564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DAD0F3A-31F1-4CA5-BEE2-17AAD649243C}"/>
              </a:ext>
            </a:extLst>
          </p:cNvPr>
          <p:cNvSpPr/>
          <p:nvPr/>
        </p:nvSpPr>
        <p:spPr>
          <a:xfrm>
            <a:off x="2054432" y="2576945"/>
            <a:ext cx="1330036" cy="113238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535139E-5E8A-492A-B5FA-C34B4B1539D0}"/>
              </a:ext>
            </a:extLst>
          </p:cNvPr>
          <p:cNvSpPr/>
          <p:nvPr/>
        </p:nvSpPr>
        <p:spPr>
          <a:xfrm>
            <a:off x="2108433" y="2620163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LaTaDeo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Case Study Mekong</a:t>
            </a: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ursor">
            <a:extLst>
              <a:ext uri="{FF2B5EF4-FFF2-40B4-BE49-F238E27FC236}">
                <a16:creationId xmlns:a16="http://schemas.microsoft.com/office/drawing/2014/main" id="{C485D8E1-F0D4-4F51-81B2-D50E816F3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520754">
            <a:off x="8913305" y="2067786"/>
            <a:ext cx="583471" cy="58347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75D7CF2-DD48-4ED3-B823-CF057DC474B1}"/>
              </a:ext>
            </a:extLst>
          </p:cNvPr>
          <p:cNvSpPr/>
          <p:nvPr/>
        </p:nvSpPr>
        <p:spPr>
          <a:xfrm>
            <a:off x="8995104" y="667131"/>
            <a:ext cx="2483141" cy="6098796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02F19-6838-4829-A6D3-329AD2BFCB94}"/>
              </a:ext>
            </a:extLst>
          </p:cNvPr>
          <p:cNvSpPr txBox="1"/>
          <p:nvPr/>
        </p:nvSpPr>
        <p:spPr>
          <a:xfrm>
            <a:off x="9237677" y="1048515"/>
            <a:ext cx="20049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SEDIMENT DEFICIT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5A2235-13DF-4844-BAF6-E7D0828D2B7E}"/>
              </a:ext>
            </a:extLst>
          </p:cNvPr>
          <p:cNvSpPr txBox="1"/>
          <p:nvPr/>
        </p:nvSpPr>
        <p:spPr>
          <a:xfrm>
            <a:off x="9237677" y="1813420"/>
            <a:ext cx="20049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FFFF00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FLOODING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7B6194-0555-4365-B609-F5657A11F1EA}"/>
              </a:ext>
            </a:extLst>
          </p:cNvPr>
          <p:cNvSpPr txBox="1"/>
          <p:nvPr/>
        </p:nvSpPr>
        <p:spPr>
          <a:xfrm>
            <a:off x="9246066" y="2568430"/>
            <a:ext cx="200496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FRESH WATER SHORTAGE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3A9D72-E047-4262-ABFA-8024C1FD8F53}"/>
              </a:ext>
            </a:extLst>
          </p:cNvPr>
          <p:cNvSpPr txBox="1"/>
          <p:nvPr/>
        </p:nvSpPr>
        <p:spPr>
          <a:xfrm>
            <a:off x="9246066" y="3323439"/>
            <a:ext cx="200496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GROUNDWATER SALINIZATION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27CD3F-1EDC-46F7-B49A-DAA7448F2AEA}"/>
              </a:ext>
            </a:extLst>
          </p:cNvPr>
          <p:cNvSpPr txBox="1"/>
          <p:nvPr/>
        </p:nvSpPr>
        <p:spPr>
          <a:xfrm>
            <a:off x="9246066" y="4044892"/>
            <a:ext cx="20049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SUBSIDENCE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AFF701-827F-4E68-A734-D080CB0E50E2}"/>
              </a:ext>
            </a:extLst>
          </p:cNvPr>
          <p:cNvSpPr txBox="1"/>
          <p:nvPr/>
        </p:nvSpPr>
        <p:spPr>
          <a:xfrm>
            <a:off x="9254455" y="4825068"/>
            <a:ext cx="200496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POOR WATER QUALITY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Graphic 43" descr="Cursor">
            <a:extLst>
              <a:ext uri="{FF2B5EF4-FFF2-40B4-BE49-F238E27FC236}">
                <a16:creationId xmlns:a16="http://schemas.microsoft.com/office/drawing/2014/main" id="{06B0B5FD-6E5D-4455-A198-A6D72031A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520754">
            <a:off x="8913305" y="2042619"/>
            <a:ext cx="583471" cy="5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61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F7BE2A-B105-4655-B057-950FE8D20295}"/>
              </a:ext>
            </a:extLst>
          </p:cNvPr>
          <p:cNvSpPr/>
          <p:nvPr/>
        </p:nvSpPr>
        <p:spPr>
          <a:xfrm>
            <a:off x="570452" y="1057013"/>
            <a:ext cx="7113864" cy="5729681"/>
          </a:xfrm>
          <a:prstGeom prst="rect">
            <a:avLst/>
          </a:prstGeom>
          <a:ln>
            <a:solidFill>
              <a:srgbClr val="92D050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A0459A-E55D-4BEB-BF08-C8E710A59B91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4127384" y="1057013"/>
            <a:ext cx="0" cy="572968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6C064F-CDEA-48C7-87EE-F0252AB3B7FD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570452" y="3921854"/>
            <a:ext cx="711386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D2B108-5176-409F-B097-98D5FD76014E}"/>
              </a:ext>
            </a:extLst>
          </p:cNvPr>
          <p:cNvSpPr txBox="1"/>
          <p:nvPr/>
        </p:nvSpPr>
        <p:spPr>
          <a:xfrm>
            <a:off x="562063" y="654342"/>
            <a:ext cx="71222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SYSTEM UNDERSTANDING                        ADAPTATION/MITIGATION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85C1A-73E9-42E8-AE47-314D4748EFD7}"/>
              </a:ext>
            </a:extLst>
          </p:cNvPr>
          <p:cNvSpPr txBox="1"/>
          <p:nvPr/>
        </p:nvSpPr>
        <p:spPr>
          <a:xfrm rot="16200000">
            <a:off x="-2516696" y="3731650"/>
            <a:ext cx="57353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LOCAL SCALE                                REGIONAL SCALE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ECB7E-FD72-4D61-8A78-B1894683AB2B}"/>
              </a:ext>
            </a:extLst>
          </p:cNvPr>
          <p:cNvSpPr/>
          <p:nvPr/>
        </p:nvSpPr>
        <p:spPr>
          <a:xfrm>
            <a:off x="922790" y="1291905"/>
            <a:ext cx="1208014" cy="1040235"/>
          </a:xfrm>
          <a:prstGeom prst="ellipse">
            <a:avLst/>
          </a:prstGeom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RISE AND FALL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72A6E-DB51-4DFA-B29A-EE76857E2ED4}"/>
              </a:ext>
            </a:extLst>
          </p:cNvPr>
          <p:cNvSpPr txBox="1"/>
          <p:nvPr/>
        </p:nvSpPr>
        <p:spPr>
          <a:xfrm>
            <a:off x="3204594" y="67112"/>
            <a:ext cx="19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PROJECTS</a:t>
            </a:r>
            <a:endParaRPr kumimoji="0" lang="nl-NL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3EF5C-5E3E-473B-BA6C-52426EE608B7}"/>
              </a:ext>
            </a:extLst>
          </p:cNvPr>
          <p:cNvSpPr txBox="1"/>
          <p:nvPr/>
        </p:nvSpPr>
        <p:spPr>
          <a:xfrm>
            <a:off x="9480087" y="98580"/>
            <a:ext cx="19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TOPICS</a:t>
            </a:r>
            <a:endParaRPr kumimoji="0" lang="nl-NL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6FC8B-429C-46FD-A6DE-1911582AB29C}"/>
              </a:ext>
            </a:extLst>
          </p:cNvPr>
          <p:cNvSpPr txBox="1"/>
          <p:nvPr/>
        </p:nvSpPr>
        <p:spPr>
          <a:xfrm>
            <a:off x="9237677" y="1073682"/>
            <a:ext cx="200496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SEDIMENT DEFICIT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11D6DF-B8E5-4B06-AF84-66E626CFDB39}"/>
              </a:ext>
            </a:extLst>
          </p:cNvPr>
          <p:cNvSpPr txBox="1"/>
          <p:nvPr/>
        </p:nvSpPr>
        <p:spPr>
          <a:xfrm>
            <a:off x="9237677" y="1838587"/>
            <a:ext cx="200496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FLOODING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1EF7CE-3419-49DA-BB6E-92D3A0E3012B}"/>
              </a:ext>
            </a:extLst>
          </p:cNvPr>
          <p:cNvSpPr txBox="1"/>
          <p:nvPr/>
        </p:nvSpPr>
        <p:spPr>
          <a:xfrm>
            <a:off x="9246066" y="2593597"/>
            <a:ext cx="2004969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FRESH WATER SHORTAGE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5129FB-31F9-4E6E-B80A-F9D47018677F}"/>
              </a:ext>
            </a:extLst>
          </p:cNvPr>
          <p:cNvSpPr txBox="1"/>
          <p:nvPr/>
        </p:nvSpPr>
        <p:spPr>
          <a:xfrm>
            <a:off x="9246066" y="3348606"/>
            <a:ext cx="2004969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GROUNDWATER SALINIZATION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F4FE0F-97CE-49CB-B7F3-58F78F859094}"/>
              </a:ext>
            </a:extLst>
          </p:cNvPr>
          <p:cNvSpPr txBox="1"/>
          <p:nvPr/>
        </p:nvSpPr>
        <p:spPr>
          <a:xfrm>
            <a:off x="9246066" y="4070059"/>
            <a:ext cx="200496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SUBSIDENCE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566B88-BBF0-43DF-90FC-66F929CBB875}"/>
              </a:ext>
            </a:extLst>
          </p:cNvPr>
          <p:cNvSpPr txBox="1"/>
          <p:nvPr/>
        </p:nvSpPr>
        <p:spPr>
          <a:xfrm>
            <a:off x="9254455" y="4850235"/>
            <a:ext cx="2004969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POOR WATER QUALITY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6D7DAC-5931-4EFC-8A0C-D0EED18AE23D}"/>
              </a:ext>
            </a:extLst>
          </p:cNvPr>
          <p:cNvSpPr txBox="1"/>
          <p:nvPr/>
        </p:nvSpPr>
        <p:spPr>
          <a:xfrm>
            <a:off x="9254455" y="5596855"/>
            <a:ext cx="2004969" cy="704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9606B3-856A-4D1D-B1C1-9F1BA165B2BC}"/>
              </a:ext>
            </a:extLst>
          </p:cNvPr>
          <p:cNvSpPr/>
          <p:nvPr/>
        </p:nvSpPr>
        <p:spPr>
          <a:xfrm>
            <a:off x="3516386" y="1318471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WATER CHALLENGES</a:t>
            </a:r>
            <a:endParaRPr kumimoji="0" lang="nl-NL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9BEA3C-0872-4034-86E5-EFB79D1B7717}"/>
              </a:ext>
            </a:extLst>
          </p:cNvPr>
          <p:cNvSpPr/>
          <p:nvPr/>
        </p:nvSpPr>
        <p:spPr>
          <a:xfrm>
            <a:off x="5278074" y="3424107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FAME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C919C5-855D-41A3-A06E-5C9AF73EE4B5}"/>
              </a:ext>
            </a:extLst>
          </p:cNvPr>
          <p:cNvSpPr/>
          <p:nvPr/>
        </p:nvSpPr>
        <p:spPr>
          <a:xfrm>
            <a:off x="4927134" y="5036191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Feasibility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Deepwells</a:t>
            </a: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DAD0F3A-31F1-4CA5-BEE2-17AAD649243C}"/>
              </a:ext>
            </a:extLst>
          </p:cNvPr>
          <p:cNvSpPr/>
          <p:nvPr/>
        </p:nvSpPr>
        <p:spPr>
          <a:xfrm>
            <a:off x="4858592" y="4980511"/>
            <a:ext cx="1330036" cy="113238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535139E-5E8A-492A-B5FA-C34B4B1539D0}"/>
              </a:ext>
            </a:extLst>
          </p:cNvPr>
          <p:cNvSpPr/>
          <p:nvPr/>
        </p:nvSpPr>
        <p:spPr>
          <a:xfrm>
            <a:off x="2108433" y="2620163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LaTaDeo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Case Study Mekong</a:t>
            </a: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ursor">
            <a:extLst>
              <a:ext uri="{FF2B5EF4-FFF2-40B4-BE49-F238E27FC236}">
                <a16:creationId xmlns:a16="http://schemas.microsoft.com/office/drawing/2014/main" id="{C485D8E1-F0D4-4F51-81B2-D50E816F3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520754">
            <a:off x="8913305" y="2067786"/>
            <a:ext cx="583471" cy="58347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75D7CF2-DD48-4ED3-B823-CF057DC474B1}"/>
              </a:ext>
            </a:extLst>
          </p:cNvPr>
          <p:cNvSpPr/>
          <p:nvPr/>
        </p:nvSpPr>
        <p:spPr>
          <a:xfrm>
            <a:off x="8995104" y="667131"/>
            <a:ext cx="2483141" cy="6098796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02F19-6838-4829-A6D3-329AD2BFCB94}"/>
              </a:ext>
            </a:extLst>
          </p:cNvPr>
          <p:cNvSpPr txBox="1"/>
          <p:nvPr/>
        </p:nvSpPr>
        <p:spPr>
          <a:xfrm>
            <a:off x="9237677" y="1048515"/>
            <a:ext cx="20049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SEDIMENT DEFICIT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5A2235-13DF-4844-BAF6-E7D0828D2B7E}"/>
              </a:ext>
            </a:extLst>
          </p:cNvPr>
          <p:cNvSpPr txBox="1"/>
          <p:nvPr/>
        </p:nvSpPr>
        <p:spPr>
          <a:xfrm>
            <a:off x="9237677" y="1813420"/>
            <a:ext cx="20049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FLOODING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7B6194-0555-4365-B609-F5657A11F1EA}"/>
              </a:ext>
            </a:extLst>
          </p:cNvPr>
          <p:cNvSpPr txBox="1"/>
          <p:nvPr/>
        </p:nvSpPr>
        <p:spPr>
          <a:xfrm>
            <a:off x="9246066" y="2568430"/>
            <a:ext cx="200496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FFFF00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FRESH WATER SHORTAGE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3A9D72-E047-4262-ABFA-8024C1FD8F53}"/>
              </a:ext>
            </a:extLst>
          </p:cNvPr>
          <p:cNvSpPr txBox="1"/>
          <p:nvPr/>
        </p:nvSpPr>
        <p:spPr>
          <a:xfrm>
            <a:off x="9246066" y="3323439"/>
            <a:ext cx="200496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GROUNDWATER SALINIZATION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27CD3F-1EDC-46F7-B49A-DAA7448F2AEA}"/>
              </a:ext>
            </a:extLst>
          </p:cNvPr>
          <p:cNvSpPr txBox="1"/>
          <p:nvPr/>
        </p:nvSpPr>
        <p:spPr>
          <a:xfrm>
            <a:off x="9246066" y="4044892"/>
            <a:ext cx="20049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SUBSIDENCE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AFF701-827F-4E68-A734-D080CB0E50E2}"/>
              </a:ext>
            </a:extLst>
          </p:cNvPr>
          <p:cNvSpPr txBox="1"/>
          <p:nvPr/>
        </p:nvSpPr>
        <p:spPr>
          <a:xfrm>
            <a:off x="9254455" y="4825068"/>
            <a:ext cx="200496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POOR WATER QUALITY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Graphic 43" descr="Cursor">
            <a:extLst>
              <a:ext uri="{FF2B5EF4-FFF2-40B4-BE49-F238E27FC236}">
                <a16:creationId xmlns:a16="http://schemas.microsoft.com/office/drawing/2014/main" id="{06B0B5FD-6E5D-4455-A198-A6D72031A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520754">
            <a:off x="8913306" y="2948310"/>
            <a:ext cx="583471" cy="583471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8F38DB7-1E64-4900-BF43-CD7ACE3B2A0C}"/>
              </a:ext>
            </a:extLst>
          </p:cNvPr>
          <p:cNvSpPr/>
          <p:nvPr/>
        </p:nvSpPr>
        <p:spPr>
          <a:xfrm>
            <a:off x="5219998" y="3382489"/>
            <a:ext cx="1330036" cy="113238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09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F7BE2A-B105-4655-B057-950FE8D20295}"/>
              </a:ext>
            </a:extLst>
          </p:cNvPr>
          <p:cNvSpPr/>
          <p:nvPr/>
        </p:nvSpPr>
        <p:spPr>
          <a:xfrm>
            <a:off x="570452" y="1058518"/>
            <a:ext cx="7113864" cy="5729681"/>
          </a:xfrm>
          <a:prstGeom prst="rect">
            <a:avLst/>
          </a:prstGeom>
          <a:ln>
            <a:solidFill>
              <a:srgbClr val="92D050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A0459A-E55D-4BEB-BF08-C8E710A59B91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4127384" y="1058518"/>
            <a:ext cx="0" cy="572968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6C064F-CDEA-48C7-87EE-F0252AB3B7FD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570452" y="3923359"/>
            <a:ext cx="711386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D2B108-5176-409F-B097-98D5FD76014E}"/>
              </a:ext>
            </a:extLst>
          </p:cNvPr>
          <p:cNvSpPr txBox="1"/>
          <p:nvPr/>
        </p:nvSpPr>
        <p:spPr>
          <a:xfrm>
            <a:off x="562063" y="654342"/>
            <a:ext cx="71222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SYSTEM UNDERSTANDING                        ADAPTATION/MITIGATION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85C1A-73E9-42E8-AE47-314D4748EFD7}"/>
              </a:ext>
            </a:extLst>
          </p:cNvPr>
          <p:cNvSpPr txBox="1"/>
          <p:nvPr/>
        </p:nvSpPr>
        <p:spPr>
          <a:xfrm rot="16200000">
            <a:off x="-2516696" y="3731650"/>
            <a:ext cx="57353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LOCAL SCALE                                REGIONAL SCALE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6ECB7E-FD72-4D61-8A78-B1894683AB2B}"/>
              </a:ext>
            </a:extLst>
          </p:cNvPr>
          <p:cNvSpPr/>
          <p:nvPr/>
        </p:nvSpPr>
        <p:spPr>
          <a:xfrm>
            <a:off x="922790" y="1291905"/>
            <a:ext cx="1208014" cy="1040235"/>
          </a:xfrm>
          <a:prstGeom prst="ellipse">
            <a:avLst/>
          </a:prstGeom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RISE AND FALL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A72A6E-DB51-4DFA-B29A-EE76857E2ED4}"/>
              </a:ext>
            </a:extLst>
          </p:cNvPr>
          <p:cNvSpPr txBox="1"/>
          <p:nvPr/>
        </p:nvSpPr>
        <p:spPr>
          <a:xfrm>
            <a:off x="3204594" y="67112"/>
            <a:ext cx="19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PROJECTS</a:t>
            </a:r>
            <a:endParaRPr kumimoji="0" lang="nl-NL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3EF5C-5E3E-473B-BA6C-52426EE608B7}"/>
              </a:ext>
            </a:extLst>
          </p:cNvPr>
          <p:cNvSpPr txBox="1"/>
          <p:nvPr/>
        </p:nvSpPr>
        <p:spPr>
          <a:xfrm>
            <a:off x="9480087" y="98580"/>
            <a:ext cx="19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TOPICS</a:t>
            </a:r>
            <a:endParaRPr kumimoji="0" lang="nl-NL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6FC8B-429C-46FD-A6DE-1911582AB29C}"/>
              </a:ext>
            </a:extLst>
          </p:cNvPr>
          <p:cNvSpPr txBox="1"/>
          <p:nvPr/>
        </p:nvSpPr>
        <p:spPr>
          <a:xfrm>
            <a:off x="9237677" y="1073682"/>
            <a:ext cx="200496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SEDIMENT DEFICIT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11D6DF-B8E5-4B06-AF84-66E626CFDB39}"/>
              </a:ext>
            </a:extLst>
          </p:cNvPr>
          <p:cNvSpPr txBox="1"/>
          <p:nvPr/>
        </p:nvSpPr>
        <p:spPr>
          <a:xfrm>
            <a:off x="9237677" y="1838587"/>
            <a:ext cx="200496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FLOODING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1EF7CE-3419-49DA-BB6E-92D3A0E3012B}"/>
              </a:ext>
            </a:extLst>
          </p:cNvPr>
          <p:cNvSpPr txBox="1"/>
          <p:nvPr/>
        </p:nvSpPr>
        <p:spPr>
          <a:xfrm>
            <a:off x="9246066" y="2593597"/>
            <a:ext cx="2004969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FRESH WATER SHORTAGE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5129FB-31F9-4E6E-B80A-F9D47018677F}"/>
              </a:ext>
            </a:extLst>
          </p:cNvPr>
          <p:cNvSpPr txBox="1"/>
          <p:nvPr/>
        </p:nvSpPr>
        <p:spPr>
          <a:xfrm>
            <a:off x="9246066" y="3348606"/>
            <a:ext cx="2004969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GROUNDWATER SALINIZATION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F4FE0F-97CE-49CB-B7F3-58F78F859094}"/>
              </a:ext>
            </a:extLst>
          </p:cNvPr>
          <p:cNvSpPr txBox="1"/>
          <p:nvPr/>
        </p:nvSpPr>
        <p:spPr>
          <a:xfrm>
            <a:off x="9246066" y="4070059"/>
            <a:ext cx="200496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SUBSIDENCE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566B88-BBF0-43DF-90FC-66F929CBB875}"/>
              </a:ext>
            </a:extLst>
          </p:cNvPr>
          <p:cNvSpPr txBox="1"/>
          <p:nvPr/>
        </p:nvSpPr>
        <p:spPr>
          <a:xfrm>
            <a:off x="9254455" y="4850235"/>
            <a:ext cx="2004969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POOR WATER QUALITY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6D7DAC-5931-4EFC-8A0C-D0EED18AE23D}"/>
              </a:ext>
            </a:extLst>
          </p:cNvPr>
          <p:cNvSpPr txBox="1"/>
          <p:nvPr/>
        </p:nvSpPr>
        <p:spPr>
          <a:xfrm>
            <a:off x="9254455" y="5596855"/>
            <a:ext cx="2004969" cy="7046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69606B3-856A-4D1D-B1C1-9F1BA165B2BC}"/>
              </a:ext>
            </a:extLst>
          </p:cNvPr>
          <p:cNvSpPr/>
          <p:nvPr/>
        </p:nvSpPr>
        <p:spPr>
          <a:xfrm>
            <a:off x="3516386" y="1318471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WATER CHALLENGES</a:t>
            </a:r>
            <a:endParaRPr kumimoji="0" lang="nl-NL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9BEA3C-0872-4034-86E5-EFB79D1B7717}"/>
              </a:ext>
            </a:extLst>
          </p:cNvPr>
          <p:cNvSpPr/>
          <p:nvPr/>
        </p:nvSpPr>
        <p:spPr>
          <a:xfrm>
            <a:off x="5278074" y="3424107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FAME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3C919C5-855D-41A3-A06E-5C9AF73EE4B5}"/>
              </a:ext>
            </a:extLst>
          </p:cNvPr>
          <p:cNvSpPr/>
          <p:nvPr/>
        </p:nvSpPr>
        <p:spPr>
          <a:xfrm>
            <a:off x="4927134" y="5036191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Feasibility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Deepwells</a:t>
            </a:r>
            <a:endParaRPr kumimoji="0" lang="nl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DAD0F3A-31F1-4CA5-BEE2-17AAD649243C}"/>
              </a:ext>
            </a:extLst>
          </p:cNvPr>
          <p:cNvSpPr/>
          <p:nvPr/>
        </p:nvSpPr>
        <p:spPr>
          <a:xfrm>
            <a:off x="5215644" y="3386842"/>
            <a:ext cx="1330036" cy="113238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535139E-5E8A-492A-B5FA-C34B4B1539D0}"/>
              </a:ext>
            </a:extLst>
          </p:cNvPr>
          <p:cNvSpPr/>
          <p:nvPr/>
        </p:nvSpPr>
        <p:spPr>
          <a:xfrm>
            <a:off x="2108433" y="2620163"/>
            <a:ext cx="1208014" cy="1040235"/>
          </a:xfrm>
          <a:prstGeom prst="ellipse">
            <a:avLst/>
          </a:prstGeom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LaTaDeo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Case Study Mekong</a:t>
            </a: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ursor">
            <a:extLst>
              <a:ext uri="{FF2B5EF4-FFF2-40B4-BE49-F238E27FC236}">
                <a16:creationId xmlns:a16="http://schemas.microsoft.com/office/drawing/2014/main" id="{C485D8E1-F0D4-4F51-81B2-D50E816F3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520754">
            <a:off x="8913305" y="2067786"/>
            <a:ext cx="583471" cy="58347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75D7CF2-DD48-4ED3-B823-CF057DC474B1}"/>
              </a:ext>
            </a:extLst>
          </p:cNvPr>
          <p:cNvSpPr/>
          <p:nvPr/>
        </p:nvSpPr>
        <p:spPr>
          <a:xfrm>
            <a:off x="8995104" y="667131"/>
            <a:ext cx="2483141" cy="6098796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702F19-6838-4829-A6D3-329AD2BFCB94}"/>
              </a:ext>
            </a:extLst>
          </p:cNvPr>
          <p:cNvSpPr txBox="1"/>
          <p:nvPr/>
        </p:nvSpPr>
        <p:spPr>
          <a:xfrm>
            <a:off x="9237677" y="1048515"/>
            <a:ext cx="20049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SEDIMENT DEFICIT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5A2235-13DF-4844-BAF6-E7D0828D2B7E}"/>
              </a:ext>
            </a:extLst>
          </p:cNvPr>
          <p:cNvSpPr txBox="1"/>
          <p:nvPr/>
        </p:nvSpPr>
        <p:spPr>
          <a:xfrm>
            <a:off x="9237677" y="1813420"/>
            <a:ext cx="20049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FLOODING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7B6194-0555-4365-B609-F5657A11F1EA}"/>
              </a:ext>
            </a:extLst>
          </p:cNvPr>
          <p:cNvSpPr txBox="1"/>
          <p:nvPr/>
        </p:nvSpPr>
        <p:spPr>
          <a:xfrm>
            <a:off x="9246066" y="2568430"/>
            <a:ext cx="200496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FFFF00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FRESH WATER SHORTAGE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3A9D72-E047-4262-ABFA-8024C1FD8F53}"/>
              </a:ext>
            </a:extLst>
          </p:cNvPr>
          <p:cNvSpPr txBox="1"/>
          <p:nvPr/>
        </p:nvSpPr>
        <p:spPr>
          <a:xfrm>
            <a:off x="9246066" y="3323439"/>
            <a:ext cx="200496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GROUNDWATER SALINIZATION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27CD3F-1EDC-46F7-B49A-DAA7448F2AEA}"/>
              </a:ext>
            </a:extLst>
          </p:cNvPr>
          <p:cNvSpPr txBox="1"/>
          <p:nvPr/>
        </p:nvSpPr>
        <p:spPr>
          <a:xfrm>
            <a:off x="9246066" y="4044892"/>
            <a:ext cx="20049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 SUBSIDENCE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AFF701-827F-4E68-A734-D080CB0E50E2}"/>
              </a:ext>
            </a:extLst>
          </p:cNvPr>
          <p:cNvSpPr txBox="1"/>
          <p:nvPr/>
        </p:nvSpPr>
        <p:spPr>
          <a:xfrm>
            <a:off x="9254455" y="4825068"/>
            <a:ext cx="200496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POOR WATER QUALITY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Graphic 43" descr="Cursor">
            <a:extLst>
              <a:ext uri="{FF2B5EF4-FFF2-40B4-BE49-F238E27FC236}">
                <a16:creationId xmlns:a16="http://schemas.microsoft.com/office/drawing/2014/main" id="{06B0B5FD-6E5D-4455-A198-A6D72031A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520754">
            <a:off x="4898654" y="4141384"/>
            <a:ext cx="583471" cy="5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44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F05C-BE25-4561-A4D5-1F03EE0B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Concluding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18D75-A81F-40FC-ADE0-3D61965B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Set-up project </a:t>
            </a:r>
            <a:r>
              <a:rPr lang="nl-NL" dirty="0" err="1"/>
              <a:t>description</a:t>
            </a:r>
            <a:endParaRPr lang="nl-NL" dirty="0"/>
          </a:p>
          <a:p>
            <a:r>
              <a:rPr lang="nl-NL" dirty="0"/>
              <a:t>Set up </a:t>
            </a:r>
            <a:r>
              <a:rPr lang="nl-NL" dirty="0" err="1"/>
              <a:t>reflects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generic</a:t>
            </a:r>
            <a:r>
              <a:rPr lang="nl-NL" dirty="0"/>
              <a:t> Deltares approach:</a:t>
            </a:r>
          </a:p>
          <a:p>
            <a:pPr lvl="1"/>
            <a:r>
              <a:rPr lang="nl-NL" dirty="0"/>
              <a:t>It starts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system </a:t>
            </a:r>
            <a:r>
              <a:rPr lang="nl-NL" dirty="0" err="1"/>
              <a:t>understanding</a:t>
            </a:r>
            <a:endParaRPr lang="nl-NL" dirty="0"/>
          </a:p>
          <a:p>
            <a:pPr lvl="1"/>
            <a:r>
              <a:rPr lang="nl-NL" dirty="0" err="1"/>
              <a:t>Then</a:t>
            </a:r>
            <a:r>
              <a:rPr lang="nl-NL" dirty="0"/>
              <a:t> we </a:t>
            </a:r>
            <a:r>
              <a:rPr lang="nl-NL" dirty="0" err="1"/>
              <a:t>goto</a:t>
            </a:r>
            <a:r>
              <a:rPr lang="nl-NL" dirty="0"/>
              <a:t> Adaptation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mitigation</a:t>
            </a:r>
            <a:endParaRPr lang="nl-NL" dirty="0"/>
          </a:p>
          <a:p>
            <a:r>
              <a:rPr lang="nl-NL" dirty="0"/>
              <a:t>Set-up </a:t>
            </a:r>
            <a:r>
              <a:rPr lang="nl-NL" dirty="0" err="1"/>
              <a:t>quickly</a:t>
            </a:r>
            <a:r>
              <a:rPr lang="nl-NL" dirty="0"/>
              <a:t> </a:t>
            </a:r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aspects</a:t>
            </a:r>
            <a:r>
              <a:rPr lang="nl-NL" dirty="0"/>
              <a:t> we </a:t>
            </a:r>
            <a:r>
              <a:rPr lang="nl-NL" dirty="0" err="1"/>
              <a:t>studied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aspects</a:t>
            </a:r>
            <a:r>
              <a:rPr lang="nl-NL" dirty="0"/>
              <a:t> (</a:t>
            </a:r>
            <a:r>
              <a:rPr lang="nl-NL" dirty="0" err="1"/>
              <a:t>yellow</a:t>
            </a:r>
            <a:r>
              <a:rPr lang="nl-NL" dirty="0"/>
              <a:t> stars)</a:t>
            </a:r>
          </a:p>
          <a:p>
            <a:pPr marL="0" indent="0">
              <a:buNone/>
            </a:pPr>
            <a:r>
              <a:rPr lang="nl-NL" dirty="0"/>
              <a:t>Set-up “verdieping”</a:t>
            </a:r>
          </a:p>
          <a:p>
            <a:r>
              <a:rPr lang="nl-NL" dirty="0"/>
              <a:t>Shows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diversity</a:t>
            </a:r>
            <a:r>
              <a:rPr lang="nl-NL" dirty="0"/>
              <a:t> in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focus</a:t>
            </a:r>
          </a:p>
          <a:p>
            <a:r>
              <a:rPr lang="nl-NL" dirty="0" err="1"/>
              <a:t>Visualises</a:t>
            </a:r>
            <a:r>
              <a:rPr lang="nl-NL" dirty="0"/>
              <a:t> relations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projects</a:t>
            </a:r>
            <a:r>
              <a:rPr lang="nl-NL" dirty="0"/>
              <a:t> / </a:t>
            </a:r>
            <a:r>
              <a:rPr lang="nl-NL" dirty="0" err="1"/>
              <a:t>integrality</a:t>
            </a:r>
            <a:endParaRPr lang="nl-NL" dirty="0"/>
          </a:p>
          <a:p>
            <a:r>
              <a:rPr lang="nl-NL" dirty="0" err="1"/>
              <a:t>Reflects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width</a:t>
            </a:r>
            <a:r>
              <a:rPr lang="nl-NL" dirty="0"/>
              <a:t> of expertise </a:t>
            </a:r>
            <a:r>
              <a:rPr lang="nl-NL" dirty="0" err="1"/>
              <a:t>within</a:t>
            </a:r>
            <a:r>
              <a:rPr lang="nl-NL" dirty="0"/>
              <a:t> Deltares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74FE1-2B98-4ED0-B26F-2819090D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24" y="77688"/>
            <a:ext cx="5166013" cy="28000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D865752-E2AA-4E4A-A4E5-E450B19E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482" y="3341709"/>
            <a:ext cx="5370597" cy="32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3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BF8C-BAC5-47AC-8E5C-B9F0057A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And</a:t>
            </a:r>
            <a:r>
              <a:rPr lang="nl-NL" dirty="0"/>
              <a:t>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B1778-6AFB-4A95-A469-B0D3D4F88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should</a:t>
            </a:r>
            <a:r>
              <a:rPr lang="nl-NL" dirty="0"/>
              <a:t> test </a:t>
            </a:r>
            <a:r>
              <a:rPr lang="nl-NL" dirty="0" err="1"/>
              <a:t>the</a:t>
            </a:r>
            <a:r>
              <a:rPr lang="nl-NL" dirty="0"/>
              <a:t> concept </a:t>
            </a:r>
            <a:r>
              <a:rPr lang="nl-NL" dirty="0" err="1"/>
              <a:t>with</a:t>
            </a:r>
            <a:r>
              <a:rPr lang="nl-NL" dirty="0"/>
              <a:t> more </a:t>
            </a:r>
            <a:r>
              <a:rPr lang="nl-NL" dirty="0" err="1"/>
              <a:t>projects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thus</a:t>
            </a:r>
            <a:r>
              <a:rPr lang="nl-NL" dirty="0"/>
              <a:t> more </a:t>
            </a:r>
            <a:r>
              <a:rPr lang="nl-NL" dirty="0" err="1"/>
              <a:t>people</a:t>
            </a:r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still</a:t>
            </a:r>
            <a:r>
              <a:rPr lang="nl-NL" dirty="0"/>
              <a:t> have </a:t>
            </a:r>
            <a:r>
              <a:rPr lang="nl-NL" dirty="0" err="1"/>
              <a:t>questions</a:t>
            </a:r>
            <a:r>
              <a:rPr lang="nl-NL" dirty="0"/>
              <a:t> like: </a:t>
            </a:r>
            <a:r>
              <a:rPr lang="nl-NL" dirty="0" err="1"/>
              <a:t>Should</a:t>
            </a:r>
            <a:r>
              <a:rPr lang="nl-NL" dirty="0"/>
              <a:t> we do more </a:t>
            </a:r>
            <a:r>
              <a:rPr lang="nl-NL" dirty="0" err="1"/>
              <a:t>with</a:t>
            </a:r>
            <a:r>
              <a:rPr lang="nl-NL" dirty="0"/>
              <a:t> impact or </a:t>
            </a:r>
            <a:r>
              <a:rPr lang="nl-NL" dirty="0" err="1"/>
              <a:t>functions</a:t>
            </a:r>
            <a:r>
              <a:rPr lang="nl-NL" dirty="0"/>
              <a:t>?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The portfolio </a:t>
            </a:r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:</a:t>
            </a:r>
          </a:p>
          <a:p>
            <a:r>
              <a:rPr lang="nl-NL" dirty="0" err="1"/>
              <a:t>Integral</a:t>
            </a:r>
            <a:r>
              <a:rPr lang="nl-NL" dirty="0"/>
              <a:t> </a:t>
            </a:r>
            <a:r>
              <a:rPr lang="nl-NL" dirty="0" err="1"/>
              <a:t>overview</a:t>
            </a:r>
            <a:r>
              <a:rPr lang="nl-NL" dirty="0"/>
              <a:t> Deltares </a:t>
            </a:r>
            <a:r>
              <a:rPr lang="nl-NL" dirty="0" err="1"/>
              <a:t>activities</a:t>
            </a:r>
            <a:r>
              <a:rPr lang="nl-NL" dirty="0"/>
              <a:t> </a:t>
            </a:r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idea</a:t>
            </a:r>
            <a:r>
              <a:rPr lang="nl-NL" dirty="0"/>
              <a:t> of </a:t>
            </a:r>
            <a:r>
              <a:rPr lang="nl-NL" dirty="0" err="1"/>
              <a:t>opportunities</a:t>
            </a:r>
            <a:r>
              <a:rPr lang="nl-NL" dirty="0"/>
              <a:t>, missing links</a:t>
            </a:r>
          </a:p>
          <a:p>
            <a:r>
              <a:rPr lang="nl-NL" dirty="0" err="1">
                <a:sym typeface="Wingdings" panose="05000000000000000000" pitchFamily="2" charset="2"/>
              </a:rPr>
              <a:t>Better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understanding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between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collegues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from</a:t>
            </a:r>
            <a:r>
              <a:rPr lang="nl-NL" dirty="0">
                <a:sym typeface="Wingdings" panose="05000000000000000000" pitchFamily="2" charset="2"/>
              </a:rPr>
              <a:t> different units: </a:t>
            </a:r>
            <a:r>
              <a:rPr lang="nl-NL" dirty="0" err="1">
                <a:sym typeface="Wingdings" panose="05000000000000000000" pitchFamily="2" charset="2"/>
              </a:rPr>
              <a:t>Groundwater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meets</a:t>
            </a:r>
            <a:r>
              <a:rPr lang="nl-NL" dirty="0">
                <a:sym typeface="Wingdings" panose="05000000000000000000" pitchFamily="2" charset="2"/>
              </a:rPr>
              <a:t> Surface water</a:t>
            </a:r>
          </a:p>
          <a:p>
            <a:r>
              <a:rPr lang="nl-NL" dirty="0">
                <a:sym typeface="Wingdings" panose="05000000000000000000" pitchFamily="2" charset="2"/>
              </a:rPr>
              <a:t>It is </a:t>
            </a:r>
            <a:r>
              <a:rPr lang="nl-NL" dirty="0" err="1">
                <a:sym typeface="Wingdings" panose="05000000000000000000" pitchFamily="2" charset="2"/>
              </a:rPr>
              <a:t>all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about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Art of </a:t>
            </a:r>
            <a:r>
              <a:rPr lang="nl-NL" dirty="0" err="1">
                <a:sym typeface="Wingdings" panose="05000000000000000000" pitchFamily="2" charset="2"/>
              </a:rPr>
              <a:t>Leaving</a:t>
            </a:r>
            <a:r>
              <a:rPr lang="nl-NL" dirty="0">
                <a:sym typeface="Wingdings" panose="05000000000000000000" pitchFamily="2" charset="2"/>
              </a:rPr>
              <a:t> Out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dirty="0"/>
              <a:t>We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ourselves</a:t>
            </a:r>
            <a:r>
              <a:rPr lang="nl-NL" dirty="0"/>
              <a:t>:</a:t>
            </a:r>
          </a:p>
          <a:p>
            <a:r>
              <a:rPr lang="nl-NL" dirty="0"/>
              <a:t>We </a:t>
            </a:r>
            <a:r>
              <a:rPr lang="nl-NL" dirty="0" err="1"/>
              <a:t>all</a:t>
            </a:r>
            <a:r>
              <a:rPr lang="nl-NL" dirty="0"/>
              <a:t> want </a:t>
            </a:r>
            <a:r>
              <a:rPr lang="nl-NL" dirty="0" err="1"/>
              <a:t>something</a:t>
            </a:r>
            <a:r>
              <a:rPr lang="nl-NL" dirty="0"/>
              <a:t> different. Yes, we are </a:t>
            </a:r>
            <a:r>
              <a:rPr lang="nl-NL" dirty="0" err="1"/>
              <a:t>Deltarians</a:t>
            </a:r>
            <a:endParaRPr lang="nl-NL" dirty="0"/>
          </a:p>
          <a:p>
            <a:pPr lvl="1"/>
            <a:endParaRPr lang="nl-NL" dirty="0">
              <a:sym typeface="Wingdings" panose="05000000000000000000" pitchFamily="2" charset="2"/>
            </a:endParaRP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958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Tijdelijke aanduiding voor afbeelding 17">
            <a:extLst>
              <a:ext uri="{FF2B5EF4-FFF2-40B4-BE49-F238E27FC236}">
                <a16:creationId xmlns:a16="http://schemas.microsoft.com/office/drawing/2014/main" id="{AA69BC65-8AFE-4119-BE77-AE1B7096E43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" r="42"/>
          <a:stretch>
            <a:fillRect/>
          </a:stretch>
        </p:blipFill>
        <p:spPr/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B7F9F16-38F3-4C18-8CF0-49A766FBC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Gijs Janssen</a:t>
            </a:r>
          </a:p>
          <a:p>
            <a:r>
              <a:rPr lang="nl-NL" dirty="0"/>
              <a:t>Ida de Groot-Wallast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838C8FD7-55FC-4DBD-825A-309E45D66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Long term delta </a:t>
            </a:r>
            <a:r>
              <a:rPr lang="nl-NL" dirty="0" err="1"/>
              <a:t>developments</a:t>
            </a:r>
            <a:endParaRPr lang="nl-NL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D510B812-7AC5-475D-ACB5-69A9EF35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 dirty="0"/>
              <a:t> 19 december 2022</a:t>
            </a:r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9A199952-5E95-4A28-BD26-74ECEF64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D4A5E8-322A-4392-899C-82090DB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10081-142B-471A-8A79-433EA62F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 Deltaportfolio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27F40214-05A9-459B-91CB-FE5EED0528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nl-NL" dirty="0"/>
              <a:t>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848310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jdelijke aanduiding voor afbeelding 128">
            <a:extLst>
              <a:ext uri="{FF2B5EF4-FFF2-40B4-BE49-F238E27FC236}">
                <a16:creationId xmlns:a16="http://schemas.microsoft.com/office/drawing/2014/main" id="{FA1B1A6D-3A86-4F95-8D24-AF1A478F45A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E853615-DEEB-4AE7-AF32-85B217A8B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Contact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9B139452-27B1-41DF-AF0F-C8980743A8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nl-NL" dirty="0"/>
              <a:t>facebook.com/</a:t>
            </a:r>
            <a:r>
              <a:rPr lang="nl-NL" dirty="0" err="1"/>
              <a:t>deltaresNL</a:t>
            </a:r>
            <a:endParaRPr lang="nl-NL" dirty="0"/>
          </a:p>
          <a:p>
            <a:r>
              <a:rPr lang="nl-NL" dirty="0"/>
              <a:t>linkedin.com/company/</a:t>
            </a:r>
            <a:r>
              <a:rPr lang="nl-NL" dirty="0" err="1"/>
              <a:t>deltares</a:t>
            </a:r>
            <a:endParaRPr lang="nl-NL" dirty="0"/>
          </a:p>
          <a:p>
            <a:r>
              <a:rPr lang="nl-NL" dirty="0"/>
              <a:t>@</a:t>
            </a:r>
            <a:r>
              <a:rPr lang="nl-NL" dirty="0" err="1"/>
              <a:t>deltares</a:t>
            </a:r>
            <a:endParaRPr lang="nl-NL" dirty="0"/>
          </a:p>
          <a:p>
            <a:r>
              <a:rPr lang="nl-NL" dirty="0"/>
              <a:t>@</a:t>
            </a:r>
            <a:r>
              <a:rPr lang="nl-NL" dirty="0" err="1"/>
              <a:t>deltaresNL</a:t>
            </a:r>
            <a:endParaRPr lang="nl-NL" dirty="0"/>
          </a:p>
        </p:txBody>
      </p:sp>
      <p:sp>
        <p:nvSpPr>
          <p:cNvPr id="130" name="Tijdelijke aanduiding voor tekst 129">
            <a:extLst>
              <a:ext uri="{FF2B5EF4-FFF2-40B4-BE49-F238E27FC236}">
                <a16:creationId xmlns:a16="http://schemas.microsoft.com/office/drawing/2014/main" id="{97498EAD-D9BC-4497-809D-90BAC7FC8F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E748CDC-89CE-4868-BBD3-314EE3C75CA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nl-NL" dirty="0"/>
              <a:t> 28 november 2019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E24FDC9-349F-480B-83FD-A9B783C89B2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nl-NL" dirty="0"/>
              <a:t>Voettekst van de presentatie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C527063-DA4D-4620-ABD9-F492B543D31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42B3F14-D836-496B-80A2-23BE75BD68CB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8BAE38E2-1983-4050-827C-41B7773A60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nl-NL" dirty="0"/>
              <a:t>www.deltares.nl</a:t>
            </a: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0FFFB232-6F62-4B57-BB77-335815282D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nl-NL" dirty="0"/>
              <a:t>info@deltares.nl</a:t>
            </a:r>
          </a:p>
        </p:txBody>
      </p:sp>
      <p:sp>
        <p:nvSpPr>
          <p:cNvPr id="32" name="Tijdelijke aanduiding voor tekst 31">
            <a:extLst>
              <a:ext uri="{FF2B5EF4-FFF2-40B4-BE49-F238E27FC236}">
                <a16:creationId xmlns:a16="http://schemas.microsoft.com/office/drawing/2014/main" id="{02F24713-9C0A-4AFA-A00E-70022DA3DE8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nl-NL" dirty="0"/>
              <a:t>@</a:t>
            </a:r>
            <a:r>
              <a:rPr lang="nl-NL" dirty="0" err="1"/>
              <a:t>deltares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72DACC00-A9E9-4C5F-BFBC-C16A5B12945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nl-NL" dirty="0"/>
              <a:t>@</a:t>
            </a:r>
            <a:r>
              <a:rPr lang="nl-NL" dirty="0" err="1"/>
              <a:t>deltares</a:t>
            </a:r>
            <a:endParaRPr lang="nl-NL" dirty="0"/>
          </a:p>
        </p:txBody>
      </p:sp>
      <p:sp>
        <p:nvSpPr>
          <p:cNvPr id="34" name="Tijdelijke aanduiding voor tekst 33">
            <a:extLst>
              <a:ext uri="{FF2B5EF4-FFF2-40B4-BE49-F238E27FC236}">
                <a16:creationId xmlns:a16="http://schemas.microsoft.com/office/drawing/2014/main" id="{78CAA8E6-A1D0-47B0-8ED6-0866768465F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nl-NL" dirty="0"/>
              <a:t>linkedin.com/company/</a:t>
            </a:r>
            <a:r>
              <a:rPr lang="nl-NL" dirty="0" err="1"/>
              <a:t>deltares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2F13401B-702F-48C9-B15A-134CFFE50A6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nl-NL" dirty="0"/>
              <a:t>facebook.com/</a:t>
            </a:r>
            <a:r>
              <a:rPr lang="nl-NL" dirty="0" err="1"/>
              <a:t>deltaresNL</a:t>
            </a:r>
            <a:endParaRPr lang="nl-NL" dirty="0"/>
          </a:p>
        </p:txBody>
      </p:sp>
      <p:sp>
        <p:nvSpPr>
          <p:cNvPr id="131" name="Tijdelijke aanduiding voor afbeelding 130">
            <a:extLst>
              <a:ext uri="{FF2B5EF4-FFF2-40B4-BE49-F238E27FC236}">
                <a16:creationId xmlns:a16="http://schemas.microsoft.com/office/drawing/2014/main" id="{57CA46A9-1D4A-467A-A87B-6BD96604A40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32" name="Tijdelijke aanduiding voor afbeelding 131">
            <a:extLst>
              <a:ext uri="{FF2B5EF4-FFF2-40B4-BE49-F238E27FC236}">
                <a16:creationId xmlns:a16="http://schemas.microsoft.com/office/drawing/2014/main" id="{18E735EB-9646-4D6D-BFE0-DDD1E99DDAE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33" name="Tijdelijke aanduiding voor afbeelding 132">
            <a:extLst>
              <a:ext uri="{FF2B5EF4-FFF2-40B4-BE49-F238E27FC236}">
                <a16:creationId xmlns:a16="http://schemas.microsoft.com/office/drawing/2014/main" id="{5C898AB1-C463-4387-91E7-C06B9A74641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34" name="Tijdelijke aanduiding voor afbeelding 133">
            <a:extLst>
              <a:ext uri="{FF2B5EF4-FFF2-40B4-BE49-F238E27FC236}">
                <a16:creationId xmlns:a16="http://schemas.microsoft.com/office/drawing/2014/main" id="{0D28C0E5-4C65-4285-85FF-093CDD6A3BB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35" name="Tijdelijke aanduiding voor afbeelding 134">
            <a:extLst>
              <a:ext uri="{FF2B5EF4-FFF2-40B4-BE49-F238E27FC236}">
                <a16:creationId xmlns:a16="http://schemas.microsoft.com/office/drawing/2014/main" id="{4091A081-5427-48B3-92ED-7E3D18FA314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36" name="Tijdelijke aanduiding voor afbeelding 135">
            <a:extLst>
              <a:ext uri="{FF2B5EF4-FFF2-40B4-BE49-F238E27FC236}">
                <a16:creationId xmlns:a16="http://schemas.microsoft.com/office/drawing/2014/main" id="{50708FCB-95E4-42BE-B3D9-A5494748500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</p:spTree>
    <p:extLst>
      <p:ext uri="{BB962C8B-B14F-4D97-AF65-F5344CB8AC3E}">
        <p14:creationId xmlns:p14="http://schemas.microsoft.com/office/powerpoint/2010/main" val="470588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D17B-FA30-4C3A-BB47-289E22F3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a deltaportfolio?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0D480-ED2C-4133-B614-B644C3338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>
                <a:solidFill>
                  <a:schemeClr val="tx2"/>
                </a:solidFill>
              </a:rPr>
              <a:t>A deltaportfolio </a:t>
            </a:r>
            <a:r>
              <a:rPr lang="nl-NL" sz="2400" dirty="0" err="1">
                <a:solidFill>
                  <a:schemeClr val="tx2"/>
                </a:solidFill>
              </a:rPr>
              <a:t>provides</a:t>
            </a:r>
            <a:r>
              <a:rPr lang="nl-NL" sz="2400" dirty="0">
                <a:solidFill>
                  <a:schemeClr val="tx2"/>
                </a:solidFill>
              </a:rPr>
              <a:t> </a:t>
            </a:r>
            <a:r>
              <a:rPr lang="nl-NL" sz="2400" dirty="0" err="1">
                <a:solidFill>
                  <a:schemeClr val="tx2"/>
                </a:solidFill>
              </a:rPr>
              <a:t>an</a:t>
            </a:r>
            <a:r>
              <a:rPr lang="nl-NL" sz="2400" dirty="0">
                <a:solidFill>
                  <a:schemeClr val="tx2"/>
                </a:solidFill>
              </a:rPr>
              <a:t> </a:t>
            </a:r>
            <a:r>
              <a:rPr lang="nl-NL" sz="2400" dirty="0" err="1">
                <a:solidFill>
                  <a:schemeClr val="tx2"/>
                </a:solidFill>
              </a:rPr>
              <a:t>accessible</a:t>
            </a:r>
            <a:r>
              <a:rPr lang="nl-NL" sz="2400" dirty="0">
                <a:solidFill>
                  <a:schemeClr val="tx2"/>
                </a:solidFill>
              </a:rPr>
              <a:t> </a:t>
            </a:r>
            <a:r>
              <a:rPr lang="nl-NL" sz="2400" dirty="0" err="1">
                <a:solidFill>
                  <a:schemeClr val="tx2"/>
                </a:solidFill>
              </a:rPr>
              <a:t>overview</a:t>
            </a:r>
            <a:r>
              <a:rPr lang="nl-NL" sz="2400" dirty="0">
                <a:solidFill>
                  <a:schemeClr val="tx2"/>
                </a:solidFill>
              </a:rPr>
              <a:t> of Deltares </a:t>
            </a:r>
            <a:r>
              <a:rPr lang="nl-NL" sz="2400" dirty="0" err="1">
                <a:solidFill>
                  <a:schemeClr val="tx2"/>
                </a:solidFill>
              </a:rPr>
              <a:t>work</a:t>
            </a:r>
            <a:endParaRPr lang="nl-NL" sz="2400" dirty="0">
              <a:solidFill>
                <a:schemeClr val="tx2"/>
              </a:solidFill>
            </a:endParaRPr>
          </a:p>
          <a:p>
            <a:r>
              <a:rPr lang="nl-NL" dirty="0" err="1"/>
              <a:t>Underlining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integral</a:t>
            </a:r>
            <a:r>
              <a:rPr lang="nl-NL" dirty="0"/>
              <a:t> approach</a:t>
            </a:r>
          </a:p>
          <a:p>
            <a:r>
              <a:rPr lang="nl-NL"/>
              <a:t>Using a </a:t>
            </a:r>
            <a:r>
              <a:rPr lang="nl-NL" dirty="0" err="1"/>
              <a:t>generic</a:t>
            </a:r>
            <a:r>
              <a:rPr lang="nl-NL" dirty="0"/>
              <a:t> approach</a:t>
            </a:r>
          </a:p>
          <a:p>
            <a:r>
              <a:rPr lang="nl-NL" dirty="0" err="1"/>
              <a:t>Visualizing</a:t>
            </a:r>
            <a:r>
              <a:rPr lang="nl-NL" dirty="0"/>
              <a:t> </a:t>
            </a:r>
            <a:r>
              <a:rPr lang="nl-NL" dirty="0" err="1"/>
              <a:t>connections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projects</a:t>
            </a:r>
            <a:r>
              <a:rPr lang="nl-NL" dirty="0"/>
              <a:t> </a:t>
            </a:r>
          </a:p>
          <a:p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seen</a:t>
            </a:r>
            <a:r>
              <a:rPr lang="nl-NL" dirty="0"/>
              <a:t> </a:t>
            </a:r>
            <a:r>
              <a:rPr lang="nl-NL" dirty="0" err="1"/>
              <a:t>externally</a:t>
            </a:r>
            <a:endParaRPr lang="nl-NL" dirty="0"/>
          </a:p>
          <a:p>
            <a:pPr lvl="1">
              <a:buFontTx/>
              <a:buChar char="-"/>
            </a:pPr>
            <a:r>
              <a:rPr lang="nl-NL" dirty="0"/>
              <a:t>As </a:t>
            </a:r>
            <a:r>
              <a:rPr lang="nl-NL" dirty="0" err="1"/>
              <a:t>nice</a:t>
            </a:r>
            <a:r>
              <a:rPr lang="nl-NL" dirty="0"/>
              <a:t> </a:t>
            </a:r>
            <a:r>
              <a:rPr lang="nl-NL" dirty="0" err="1"/>
              <a:t>examples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, marketing </a:t>
            </a:r>
            <a:r>
              <a:rPr lang="nl-NL" dirty="0" err="1"/>
              <a:t>purposes</a:t>
            </a:r>
            <a:endParaRPr lang="nl-NL" dirty="0"/>
          </a:p>
          <a:p>
            <a:pPr lvl="1">
              <a:buFontTx/>
              <a:buChar char="-"/>
            </a:pPr>
            <a:r>
              <a:rPr lang="nl-NL" dirty="0"/>
              <a:t>As </a:t>
            </a:r>
            <a:r>
              <a:rPr lang="nl-NL" dirty="0" err="1"/>
              <a:t>examples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integral</a:t>
            </a:r>
            <a:r>
              <a:rPr lang="nl-NL" dirty="0"/>
              <a:t>, </a:t>
            </a:r>
            <a:r>
              <a:rPr lang="nl-NL" dirty="0" err="1"/>
              <a:t>generic</a:t>
            </a:r>
            <a:r>
              <a:rPr lang="nl-NL" dirty="0"/>
              <a:t> approach</a:t>
            </a:r>
          </a:p>
          <a:p>
            <a:pPr>
              <a:buFontTx/>
              <a:buChar char="-"/>
            </a:pP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internally</a:t>
            </a:r>
            <a:endParaRPr lang="nl-NL" dirty="0"/>
          </a:p>
          <a:p>
            <a:pPr lvl="1">
              <a:buFontTx/>
              <a:buChar char="-"/>
            </a:pPr>
            <a:r>
              <a:rPr lang="nl-NL" dirty="0"/>
              <a:t>Afstemming SITO-</a:t>
            </a:r>
            <a:r>
              <a:rPr lang="nl-NL" dirty="0" err="1"/>
              <a:t>programmes</a:t>
            </a:r>
            <a:endParaRPr lang="nl-NL" dirty="0"/>
          </a:p>
          <a:p>
            <a:pPr lvl="1">
              <a:buFontTx/>
              <a:buChar char="-"/>
            </a:pPr>
            <a:r>
              <a:rPr lang="nl-NL" dirty="0"/>
              <a:t>As a (data)base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proposals</a:t>
            </a:r>
            <a:endParaRPr lang="nl-NL" dirty="0"/>
          </a:p>
          <a:p>
            <a:pPr lvl="1">
              <a:buFontTx/>
              <a:buChar char="-"/>
            </a:pPr>
            <a:r>
              <a:rPr lang="nl-NL" dirty="0"/>
              <a:t>As a means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gaps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 portfolio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E2CF495-49BC-4084-B5AF-96A1F1665E0D}"/>
              </a:ext>
            </a:extLst>
          </p:cNvPr>
          <p:cNvSpPr/>
          <p:nvPr/>
        </p:nvSpPr>
        <p:spPr>
          <a:xfrm>
            <a:off x="4486542" y="2247544"/>
            <a:ext cx="307649" cy="5383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E0078-75E6-463A-A519-21E9E5CD1409}"/>
              </a:ext>
            </a:extLst>
          </p:cNvPr>
          <p:cNvSpPr txBox="1"/>
          <p:nvPr/>
        </p:nvSpPr>
        <p:spPr>
          <a:xfrm>
            <a:off x="4986471" y="2332070"/>
            <a:ext cx="221905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dirty="0"/>
              <a:t>“Deltares” approach</a:t>
            </a:r>
          </a:p>
        </p:txBody>
      </p:sp>
    </p:spTree>
    <p:extLst>
      <p:ext uri="{BB962C8B-B14F-4D97-AF65-F5344CB8AC3E}">
        <p14:creationId xmlns:p14="http://schemas.microsoft.com/office/powerpoint/2010/main" val="334532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0C19-D2C0-4878-A12B-09706A04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541695"/>
            <a:ext cx="10517113" cy="936000"/>
          </a:xfrm>
        </p:spPr>
        <p:txBody>
          <a:bodyPr/>
          <a:lstStyle/>
          <a:p>
            <a:r>
              <a:rPr lang="nl-NL" dirty="0" err="1"/>
              <a:t>Activities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32FF-2360-450F-89FA-CC1E4FBDE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lain" startAt="2021"/>
            </a:pPr>
            <a:r>
              <a:rPr lang="nl-NL" dirty="0"/>
              <a:t> First </a:t>
            </a:r>
            <a:r>
              <a:rPr lang="nl-NL" dirty="0" err="1"/>
              <a:t>thoughts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set-up </a:t>
            </a:r>
            <a:r>
              <a:rPr lang="nl-NL" dirty="0" err="1"/>
              <a:t>towards</a:t>
            </a:r>
            <a:r>
              <a:rPr lang="nl-NL" dirty="0"/>
              <a:t> a plan</a:t>
            </a:r>
          </a:p>
          <a:p>
            <a:pPr marL="457200" lvl="1" indent="0">
              <a:buNone/>
            </a:pPr>
            <a:r>
              <a:rPr lang="nl-NL" dirty="0" err="1"/>
              <a:t>Purpose</a:t>
            </a:r>
            <a:r>
              <a:rPr lang="nl-NL" dirty="0"/>
              <a:t>, set-up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r>
              <a:rPr lang="nl-NL" dirty="0"/>
              <a:t> </a:t>
            </a:r>
            <a:r>
              <a:rPr lang="nl-NL" dirty="0" err="1"/>
              <a:t>powerBI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2022 </a:t>
            </a:r>
            <a:r>
              <a:rPr lang="nl-NL" dirty="0" err="1"/>
              <a:t>Proof</a:t>
            </a:r>
            <a:r>
              <a:rPr lang="nl-NL" dirty="0"/>
              <a:t> of concept (Mekong &amp; Senegal)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2023 </a:t>
            </a:r>
            <a:r>
              <a:rPr lang="nl-NL" dirty="0" err="1"/>
              <a:t>Operationalize</a:t>
            </a:r>
            <a:endParaRPr lang="nl-NL" dirty="0"/>
          </a:p>
          <a:p>
            <a:r>
              <a:rPr lang="nl-NL" dirty="0"/>
              <a:t>GO!</a:t>
            </a:r>
          </a:p>
          <a:p>
            <a:r>
              <a:rPr lang="nl-NL" dirty="0"/>
              <a:t>Online </a:t>
            </a:r>
          </a:p>
          <a:p>
            <a:r>
              <a:rPr lang="nl-NL" dirty="0" err="1"/>
              <a:t>Add</a:t>
            </a:r>
            <a:r>
              <a:rPr lang="nl-NL" dirty="0"/>
              <a:t> new delta’s (projectteams </a:t>
            </a:r>
            <a:r>
              <a:rPr lang="nl-NL" dirty="0" err="1"/>
              <a:t>themselves</a:t>
            </a:r>
            <a:r>
              <a:rPr lang="nl-NL" dirty="0"/>
              <a:t>!) :</a:t>
            </a:r>
          </a:p>
          <a:p>
            <a:pPr lvl="1"/>
            <a:r>
              <a:rPr lang="nl-NL" dirty="0"/>
              <a:t>Colombia</a:t>
            </a:r>
          </a:p>
          <a:p>
            <a:pPr lvl="1"/>
            <a:r>
              <a:rPr lang="nl-NL" dirty="0"/>
              <a:t>New Orleans?</a:t>
            </a:r>
          </a:p>
          <a:p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concept</a:t>
            </a:r>
          </a:p>
          <a:p>
            <a:r>
              <a:rPr lang="nl-NL" dirty="0" err="1"/>
              <a:t>Optimise</a:t>
            </a:r>
            <a:r>
              <a:rPr lang="nl-NL" dirty="0"/>
              <a:t> (</a:t>
            </a:r>
            <a:r>
              <a:rPr lang="nl-NL" dirty="0" err="1"/>
              <a:t>interactive</a:t>
            </a:r>
            <a:r>
              <a:rPr lang="nl-NL" dirty="0"/>
              <a:t>, </a:t>
            </a:r>
            <a:r>
              <a:rPr lang="nl-NL" dirty="0" err="1"/>
              <a:t>accessible</a:t>
            </a:r>
            <a:r>
              <a:rPr lang="nl-NL" dirty="0"/>
              <a:t>) design</a:t>
            </a:r>
          </a:p>
          <a:p>
            <a:r>
              <a:rPr lang="nl-NL" dirty="0" err="1"/>
              <a:t>Promote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Deltares</a:t>
            </a:r>
          </a:p>
          <a:p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lessons</a:t>
            </a:r>
            <a:r>
              <a:rPr lang="nl-NL" dirty="0"/>
              <a:t>!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EF51A418-0417-4B9D-B612-3267643D5E62}"/>
              </a:ext>
            </a:extLst>
          </p:cNvPr>
          <p:cNvSpPr/>
          <p:nvPr/>
        </p:nvSpPr>
        <p:spPr>
          <a:xfrm rot="10800000">
            <a:off x="6979639" y="2118850"/>
            <a:ext cx="2801923" cy="3287609"/>
          </a:xfrm>
          <a:prstGeom prst="trapezoid">
            <a:avLst>
              <a:gd name="adj" fmla="val 3108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B13C29-DC59-4B33-9F15-E8BBB219807F}"/>
              </a:ext>
            </a:extLst>
          </p:cNvPr>
          <p:cNvSpPr/>
          <p:nvPr/>
        </p:nvSpPr>
        <p:spPr>
          <a:xfrm>
            <a:off x="6979639" y="1639613"/>
            <a:ext cx="2801923" cy="854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70598-D2FD-4E75-8E1B-2EFD6535105A}"/>
              </a:ext>
            </a:extLst>
          </p:cNvPr>
          <p:cNvSpPr/>
          <p:nvPr/>
        </p:nvSpPr>
        <p:spPr>
          <a:xfrm>
            <a:off x="7848373" y="5231312"/>
            <a:ext cx="1059859" cy="35029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A58B4-1AB0-4BB3-9801-0997FE48DFD7}"/>
              </a:ext>
            </a:extLst>
          </p:cNvPr>
          <p:cNvSpPr txBox="1"/>
          <p:nvPr/>
        </p:nvSpPr>
        <p:spPr>
          <a:xfrm>
            <a:off x="8035725" y="1174024"/>
            <a:ext cx="10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8575A-27AD-4661-98D4-8712B1A29E2B}"/>
              </a:ext>
            </a:extLst>
          </p:cNvPr>
          <p:cNvSpPr txBox="1"/>
          <p:nvPr/>
        </p:nvSpPr>
        <p:spPr>
          <a:xfrm>
            <a:off x="8035726" y="5712928"/>
            <a:ext cx="10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7405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3D81-7918-43DF-9241-C0667627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B3A6-D2DF-46A4-9B16-1D28288CE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89C2C7-06CA-4543-ABEA-44414C75CCF3}"/>
              </a:ext>
            </a:extLst>
          </p:cNvPr>
          <p:cNvSpPr/>
          <p:nvPr/>
        </p:nvSpPr>
        <p:spPr>
          <a:xfrm>
            <a:off x="947954" y="1237336"/>
            <a:ext cx="2936147" cy="1845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Startscherm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462B7-CCDA-4608-A9A6-DDA65A6C1D5E}"/>
              </a:ext>
            </a:extLst>
          </p:cNvPr>
          <p:cNvSpPr/>
          <p:nvPr/>
        </p:nvSpPr>
        <p:spPr>
          <a:xfrm>
            <a:off x="2684475" y="2662026"/>
            <a:ext cx="2936147" cy="1845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Description</a:t>
            </a:r>
            <a:r>
              <a:rPr lang="nl-NL" dirty="0"/>
              <a:t> Delta’s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27CFEE-9EAF-438E-8526-67665C27E763}"/>
              </a:ext>
            </a:extLst>
          </p:cNvPr>
          <p:cNvSpPr/>
          <p:nvPr/>
        </p:nvSpPr>
        <p:spPr>
          <a:xfrm>
            <a:off x="4791509" y="4181832"/>
            <a:ext cx="2936147" cy="1845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33931D-AF15-4D59-A3C2-2646D808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548" y="107668"/>
            <a:ext cx="3671578" cy="206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0E3EA1-7281-4445-89CA-2C4E732B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160" y="1709328"/>
            <a:ext cx="4098904" cy="22137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AB23B9-0743-45FB-B320-2EB89664D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77" y="4081698"/>
            <a:ext cx="3735215" cy="223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1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9EAB8-3624-4115-A667-96FC39B2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Startscherm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4CC56-5AE6-489A-8A97-A51AF2948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F2CD5-A175-4013-84CF-E5C4C223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0515"/>
            <a:ext cx="8724126" cy="4916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DF908E-8433-4F1A-A9A8-BB87850DEB3B}"/>
              </a:ext>
            </a:extLst>
          </p:cNvPr>
          <p:cNvSpPr txBox="1"/>
          <p:nvPr/>
        </p:nvSpPr>
        <p:spPr>
          <a:xfrm>
            <a:off x="2528090" y="6144865"/>
            <a:ext cx="9785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Per delta niet uitdagingen, maar # uitgevoerde studies</a:t>
            </a:r>
          </a:p>
          <a:p>
            <a:r>
              <a:rPr lang="nl-NL" dirty="0"/>
              <a:t>Doorklikken op delta geeft volgende slide</a:t>
            </a:r>
          </a:p>
        </p:txBody>
      </p:sp>
    </p:spTree>
    <p:extLst>
      <p:ext uri="{BB962C8B-B14F-4D97-AF65-F5344CB8AC3E}">
        <p14:creationId xmlns:p14="http://schemas.microsoft.com/office/powerpoint/2010/main" val="152622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D3EC-1505-4DD8-A6B0-CA1EB02B4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Set-up Delta </a:t>
            </a:r>
            <a:r>
              <a:rPr lang="nl-NL" dirty="0" err="1"/>
              <a:t>description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2526-080E-4591-941A-226C421F4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080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4319-12BA-41C7-A750-DD5EE8448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37EB-1B88-4200-A169-019B02A60068}" type="datetime1">
              <a:rPr lang="nl-NL" smtClean="0"/>
              <a:t>21-7-2023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1A62D2-2EE6-4BF3-A6E1-2B8513CB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167"/>
            <a:ext cx="12192000" cy="482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D6E241-692D-43A8-AD52-5F736812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0805"/>
            <a:ext cx="2680773" cy="261144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446C1-73B9-485E-B184-BD9E6961E54A}"/>
              </a:ext>
            </a:extLst>
          </p:cNvPr>
          <p:cNvSpPr txBox="1"/>
          <p:nvPr/>
        </p:nvSpPr>
        <p:spPr>
          <a:xfrm>
            <a:off x="0" y="523982"/>
            <a:ext cx="113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Senegal</a:t>
            </a:r>
            <a:endParaRPr lang="nl-NL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7FE79-0372-433E-8F24-9FA89CDC0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82" y="482048"/>
            <a:ext cx="6181618" cy="26712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F17B91-6CCD-41FE-826D-2B070847464E}"/>
              </a:ext>
            </a:extLst>
          </p:cNvPr>
          <p:cNvSpPr/>
          <p:nvPr/>
        </p:nvSpPr>
        <p:spPr>
          <a:xfrm>
            <a:off x="34924" y="3147953"/>
            <a:ext cx="5985733" cy="223283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Current situation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Saint-Louis city: Severe coastal erosion along waterfront up to 4 m/y due to negative feedback loop. Sediment deficit and interaction with old seawall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Gandiolais</a:t>
            </a:r>
            <a:r>
              <a:rPr lang="en-US" sz="1200" dirty="0"/>
              <a:t> region: Erosion along the </a:t>
            </a:r>
            <a:r>
              <a:rPr lang="en-US" sz="1200" dirty="0" err="1"/>
              <a:t>Gandiolais</a:t>
            </a:r>
            <a:r>
              <a:rPr lang="en-US" sz="1200" dirty="0"/>
              <a:t> coastline, due to southward migration new river mouth</a:t>
            </a:r>
            <a:endParaRPr lang="nl-NL" sz="1200" dirty="0"/>
          </a:p>
          <a:p>
            <a:r>
              <a:rPr lang="nl-NL" sz="1400" b="1" dirty="0" err="1"/>
              <a:t>Future</a:t>
            </a:r>
            <a:r>
              <a:rPr lang="en-US" sz="1400" b="1" dirty="0"/>
              <a:t> situation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For Saint-Louis a positive impact is expected due to wave sheltering effects by a new offshore Gaz platform. However, enhanced erosion in the south is expected, due to picking up of transport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Migration of river mouth will expose </a:t>
            </a:r>
            <a:r>
              <a:rPr lang="en-US" sz="1200" dirty="0" err="1"/>
              <a:t>Gandiolais</a:t>
            </a:r>
            <a:r>
              <a:rPr lang="en-US" sz="1200" dirty="0"/>
              <a:t> villages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Enhancement of erosion due to sea level rise</a:t>
            </a:r>
            <a:endParaRPr lang="nl-NL" sz="1200" dirty="0"/>
          </a:p>
          <a:p>
            <a:endParaRPr lang="en-US" sz="1200" b="1" dirty="0"/>
          </a:p>
          <a:p>
            <a:endParaRPr lang="en-US" sz="1400" b="1" dirty="0"/>
          </a:p>
          <a:p>
            <a:endParaRPr lang="nl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B1B3D6-7325-4429-8F95-557FC7A8A0A0}"/>
              </a:ext>
            </a:extLst>
          </p:cNvPr>
          <p:cNvSpPr/>
          <p:nvPr/>
        </p:nvSpPr>
        <p:spPr>
          <a:xfrm>
            <a:off x="6150794" y="3156516"/>
            <a:ext cx="6015805" cy="2232837"/>
          </a:xfrm>
          <a:prstGeom prst="roundRect">
            <a:avLst/>
          </a:prstGeom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/>
          </a:p>
          <a:p>
            <a:r>
              <a:rPr lang="en-US" sz="1400" b="1" dirty="0"/>
              <a:t>Potential for Adaptation/Mitigation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Before 2035: Seawall reinforcements around the neighborhoods boarding the river, with seawall height up to 2m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After 2050: In case of expected high river discharge – identified by upstream monitoring – creation of breach through sandspit, a few kilometers south of </a:t>
            </a:r>
            <a:r>
              <a:rPr lang="en-US" sz="1200" dirty="0" err="1"/>
              <a:t>Degounaye</a:t>
            </a:r>
            <a:endParaRPr lang="en-US" sz="1200" b="1" dirty="0"/>
          </a:p>
          <a:p>
            <a:endParaRPr lang="nl-NL" dirty="0"/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F877B95C-3E0E-47CB-8DAA-EFBDE2D06E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543" y="954390"/>
            <a:ext cx="2893887" cy="13572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100" dirty="0"/>
              <a:t>* Senegal River Watershed: 350000 km</a:t>
            </a:r>
            <a:r>
              <a:rPr lang="en-US" sz="1100" baseline="30000" dirty="0"/>
              <a:t>2</a:t>
            </a:r>
            <a:br>
              <a:rPr lang="en-US" sz="1100" baseline="30000" dirty="0"/>
            </a:br>
            <a:r>
              <a:rPr lang="en-US" sz="1100" dirty="0"/>
              <a:t>* Shared between Guinea, Mali, Senegal and Mauritania</a:t>
            </a:r>
            <a:br>
              <a:rPr lang="en-US" sz="1100" dirty="0"/>
            </a:br>
            <a:r>
              <a:rPr lang="en-US" sz="1100" dirty="0"/>
              <a:t>* Length: 1800 km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endParaRPr lang="nl-NL" sz="9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7A8FC6-D048-4335-8DC4-938B96AD5A05}"/>
              </a:ext>
            </a:extLst>
          </p:cNvPr>
          <p:cNvSpPr/>
          <p:nvPr/>
        </p:nvSpPr>
        <p:spPr>
          <a:xfrm>
            <a:off x="2804845" y="534256"/>
            <a:ext cx="2917861" cy="308225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Delta Characteristics</a:t>
            </a:r>
            <a:endParaRPr lang="nl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9FF0BF-72BF-422B-BEA2-63E92A546328}"/>
              </a:ext>
            </a:extLst>
          </p:cNvPr>
          <p:cNvSpPr/>
          <p:nvPr/>
        </p:nvSpPr>
        <p:spPr>
          <a:xfrm>
            <a:off x="2782585" y="2371618"/>
            <a:ext cx="2917861" cy="308225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Challenges/topics (select)</a:t>
            </a:r>
            <a:endParaRPr lang="nl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65D213-2910-4DDF-9043-DE926D816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791" y="2714549"/>
            <a:ext cx="291285" cy="35611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5CB9ED-2464-4B3A-85C9-2EC5652460AE}"/>
              </a:ext>
            </a:extLst>
          </p:cNvPr>
          <p:cNvSpPr/>
          <p:nvPr/>
        </p:nvSpPr>
        <p:spPr>
          <a:xfrm>
            <a:off x="3154166" y="2763748"/>
            <a:ext cx="2547991" cy="256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1"/>
                </a:solidFill>
              </a:rPr>
              <a:t>Coastal erosion</a:t>
            </a:r>
            <a:endParaRPr lang="nl-NL" i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D71318-5961-43BD-A3DC-66C972B19AC6}"/>
              </a:ext>
            </a:extLst>
          </p:cNvPr>
          <p:cNvPicPr/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61" y="5819443"/>
            <a:ext cx="1286540" cy="1038557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283CB2-AB0A-4876-B3E7-E6C1AEE82333}"/>
              </a:ext>
            </a:extLst>
          </p:cNvPr>
          <p:cNvPicPr/>
          <p:nvPr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96" y="5801831"/>
            <a:ext cx="1176669" cy="1056169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54DB2B-C7BE-4E2C-8200-319214F4C78E}"/>
              </a:ext>
            </a:extLst>
          </p:cNvPr>
          <p:cNvPicPr/>
          <p:nvPr/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44" y="5805376"/>
            <a:ext cx="1222744" cy="105262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8C050C-8526-41C3-A0B4-39FEC13ABF7D}"/>
              </a:ext>
            </a:extLst>
          </p:cNvPr>
          <p:cNvSpPr txBox="1"/>
          <p:nvPr/>
        </p:nvSpPr>
        <p:spPr>
          <a:xfrm>
            <a:off x="6530343" y="5556418"/>
            <a:ext cx="7584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SERRP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7A23F-B215-47DA-AC8D-55252ED4C194}"/>
              </a:ext>
            </a:extLst>
          </p:cNvPr>
          <p:cNvSpPr txBox="1"/>
          <p:nvPr/>
        </p:nvSpPr>
        <p:spPr>
          <a:xfrm>
            <a:off x="4570806" y="5539053"/>
            <a:ext cx="148855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OMVS 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978E5A-65CB-4E06-BB00-644716DE677D}"/>
              </a:ext>
            </a:extLst>
          </p:cNvPr>
          <p:cNvSpPr txBox="1"/>
          <p:nvPr/>
        </p:nvSpPr>
        <p:spPr>
          <a:xfrm>
            <a:off x="3405288" y="5523884"/>
            <a:ext cx="8584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PROGEP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570793-8704-4009-B65A-4A74AAFC89FD}"/>
              </a:ext>
            </a:extLst>
          </p:cNvPr>
          <p:cNvSpPr/>
          <p:nvPr/>
        </p:nvSpPr>
        <p:spPr>
          <a:xfrm>
            <a:off x="470899" y="5885379"/>
            <a:ext cx="1748319" cy="330486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nl-NL" dirty="0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25F90E8F-21A1-4630-A11E-25A8EB813D64}"/>
              </a:ext>
            </a:extLst>
          </p:cNvPr>
          <p:cNvSpPr/>
          <p:nvPr/>
        </p:nvSpPr>
        <p:spPr>
          <a:xfrm>
            <a:off x="7121525" y="81915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BFD10755-D134-445F-80D0-C69F85B0D819}"/>
              </a:ext>
            </a:extLst>
          </p:cNvPr>
          <p:cNvSpPr/>
          <p:nvPr/>
        </p:nvSpPr>
        <p:spPr>
          <a:xfrm>
            <a:off x="9712325" y="93027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B6244CC9-680E-4C7A-B767-B6C7AFCF4879}"/>
              </a:ext>
            </a:extLst>
          </p:cNvPr>
          <p:cNvSpPr/>
          <p:nvPr/>
        </p:nvSpPr>
        <p:spPr>
          <a:xfrm>
            <a:off x="10699750" y="82867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55614119-D937-4D34-8BFC-81CF224D8986}"/>
              </a:ext>
            </a:extLst>
          </p:cNvPr>
          <p:cNvSpPr/>
          <p:nvPr/>
        </p:nvSpPr>
        <p:spPr>
          <a:xfrm>
            <a:off x="7235825" y="202247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55830393-BCA9-4669-A511-B63E6F3B64EF}"/>
              </a:ext>
            </a:extLst>
          </p:cNvPr>
          <p:cNvSpPr/>
          <p:nvPr/>
        </p:nvSpPr>
        <p:spPr>
          <a:xfrm>
            <a:off x="8362950" y="217805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14FFD80E-954C-4BCE-A21A-5C7BABE51733}"/>
              </a:ext>
            </a:extLst>
          </p:cNvPr>
          <p:cNvSpPr/>
          <p:nvPr/>
        </p:nvSpPr>
        <p:spPr>
          <a:xfrm>
            <a:off x="10896600" y="173355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508BF6E2-4687-4540-AA95-F58A9308B608}"/>
              </a:ext>
            </a:extLst>
          </p:cNvPr>
          <p:cNvSpPr/>
          <p:nvPr/>
        </p:nvSpPr>
        <p:spPr>
          <a:xfrm>
            <a:off x="10775950" y="213360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551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4319-12BA-41C7-A750-DD5EE8448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37EB-1B88-4200-A169-019B02A60068}" type="datetime1">
              <a:rPr lang="nl-NL" smtClean="0"/>
              <a:t>21-7-2023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1A62D2-2EE6-4BF3-A6E1-2B8513CB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2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D6E241-692D-43A8-AD52-5F736812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0805"/>
            <a:ext cx="2680773" cy="261144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446C1-73B9-485E-B184-BD9E6961E54A}"/>
              </a:ext>
            </a:extLst>
          </p:cNvPr>
          <p:cNvSpPr txBox="1"/>
          <p:nvPr/>
        </p:nvSpPr>
        <p:spPr>
          <a:xfrm>
            <a:off x="0" y="523982"/>
            <a:ext cx="113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Senegal</a:t>
            </a:r>
            <a:endParaRPr lang="nl-NL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7FE79-0372-433E-8F24-9FA89CDC0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82" y="482048"/>
            <a:ext cx="6181618" cy="26712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9F17B91-6CCD-41FE-826D-2B070847464E}"/>
              </a:ext>
            </a:extLst>
          </p:cNvPr>
          <p:cNvSpPr/>
          <p:nvPr/>
        </p:nvSpPr>
        <p:spPr>
          <a:xfrm>
            <a:off x="34924" y="3147953"/>
            <a:ext cx="5985733" cy="2232837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Current situation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Saint-Louis city: Severe coastal erosion along waterfront up to 4 m/y due to negative feedback loop. Sediment deficit and interaction with old seawall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Gandiolais</a:t>
            </a:r>
            <a:r>
              <a:rPr lang="en-US" sz="1200" dirty="0"/>
              <a:t> region: Erosion along the </a:t>
            </a:r>
            <a:r>
              <a:rPr lang="en-US" sz="1200" dirty="0" err="1"/>
              <a:t>Gandiolais</a:t>
            </a:r>
            <a:r>
              <a:rPr lang="en-US" sz="1200" dirty="0"/>
              <a:t> coastline, due to southward migration new river mouth</a:t>
            </a:r>
            <a:endParaRPr lang="nl-NL" sz="1200" dirty="0"/>
          </a:p>
          <a:p>
            <a:r>
              <a:rPr lang="nl-NL" sz="1400" b="1" dirty="0" err="1"/>
              <a:t>Future</a:t>
            </a:r>
            <a:r>
              <a:rPr lang="en-US" sz="1400" b="1" dirty="0"/>
              <a:t> situation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For Saint-Louis a positive impact is expected due to wave sheltering effects by a new offshore Gaz platform. However, enhanced erosion in the south is expected, due to picking up of transport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Migration of river mouth will expose </a:t>
            </a:r>
            <a:r>
              <a:rPr lang="en-US" sz="1200" dirty="0" err="1"/>
              <a:t>Gandiolais</a:t>
            </a:r>
            <a:r>
              <a:rPr lang="en-US" sz="1200" dirty="0"/>
              <a:t> villages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Enhancement of erosion due to sea level rise</a:t>
            </a:r>
            <a:endParaRPr lang="nl-NL" sz="1200" dirty="0"/>
          </a:p>
          <a:p>
            <a:endParaRPr lang="en-US" sz="1200" b="1" dirty="0"/>
          </a:p>
          <a:p>
            <a:endParaRPr lang="en-US" sz="1400" b="1" dirty="0"/>
          </a:p>
          <a:p>
            <a:endParaRPr lang="nl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9B1B3D6-7325-4429-8F95-557FC7A8A0A0}"/>
              </a:ext>
            </a:extLst>
          </p:cNvPr>
          <p:cNvSpPr/>
          <p:nvPr/>
        </p:nvSpPr>
        <p:spPr>
          <a:xfrm>
            <a:off x="6150794" y="3156516"/>
            <a:ext cx="6015805" cy="2232837"/>
          </a:xfrm>
          <a:prstGeom prst="roundRect">
            <a:avLst/>
          </a:prstGeom>
          <a:effectLst>
            <a:softEdge rad="3175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/>
          </a:p>
          <a:p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Potential for Adaptation/Mitigation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Saint-Louis city: Large beach nourishment ~2.5 Mm3 + around 2050: Dike heightening/groin if needed. 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Gandiolais</a:t>
            </a:r>
            <a:r>
              <a:rPr lang="en-US" sz="1200" dirty="0"/>
              <a:t> region : Periodic localized sand nourishments in front of villages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b="1" dirty="0"/>
          </a:p>
          <a:p>
            <a:endParaRPr lang="en-US" sz="1400" b="1" dirty="0"/>
          </a:p>
          <a:p>
            <a:endParaRPr lang="en-US" sz="1200" b="1" dirty="0"/>
          </a:p>
          <a:p>
            <a:endParaRPr lang="en-US" sz="1400" b="1" dirty="0"/>
          </a:p>
          <a:p>
            <a:endParaRPr lang="nl-NL" dirty="0"/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F877B95C-3E0E-47CB-8DAA-EFBDE2D06E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543" y="954390"/>
            <a:ext cx="2893887" cy="13572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100" dirty="0"/>
              <a:t>* Senegal River Watershed: 350000 km</a:t>
            </a:r>
            <a:r>
              <a:rPr lang="en-US" sz="1100" baseline="30000" dirty="0"/>
              <a:t>2</a:t>
            </a:r>
            <a:br>
              <a:rPr lang="en-US" sz="1100" baseline="30000" dirty="0"/>
            </a:br>
            <a:r>
              <a:rPr lang="en-US" sz="1100" dirty="0"/>
              <a:t>* Shared between Guinea, Mali, Senegal and Mauritania</a:t>
            </a:r>
            <a:br>
              <a:rPr lang="en-US" sz="1100" dirty="0"/>
            </a:br>
            <a:r>
              <a:rPr lang="en-US" sz="1100" dirty="0"/>
              <a:t>* Length: 1800 km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endParaRPr lang="nl-NL" sz="9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7A8FC6-D048-4335-8DC4-938B96AD5A05}"/>
              </a:ext>
            </a:extLst>
          </p:cNvPr>
          <p:cNvSpPr/>
          <p:nvPr/>
        </p:nvSpPr>
        <p:spPr>
          <a:xfrm>
            <a:off x="2804845" y="534256"/>
            <a:ext cx="2917861" cy="308225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Delta Characteristics</a:t>
            </a:r>
            <a:endParaRPr lang="nl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9FF0BF-72BF-422B-BEA2-63E92A546328}"/>
              </a:ext>
            </a:extLst>
          </p:cNvPr>
          <p:cNvSpPr/>
          <p:nvPr/>
        </p:nvSpPr>
        <p:spPr>
          <a:xfrm>
            <a:off x="2782585" y="2371618"/>
            <a:ext cx="2917861" cy="308225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Challenges/topics (select)</a:t>
            </a:r>
            <a:endParaRPr lang="nl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65D213-2910-4DDF-9043-DE926D816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791" y="2714549"/>
            <a:ext cx="291285" cy="35611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5CB9ED-2464-4B3A-85C9-2EC5652460AE}"/>
              </a:ext>
            </a:extLst>
          </p:cNvPr>
          <p:cNvSpPr/>
          <p:nvPr/>
        </p:nvSpPr>
        <p:spPr>
          <a:xfrm>
            <a:off x="3154166" y="2763748"/>
            <a:ext cx="2547991" cy="183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r>
              <a:rPr lang="en-US" i="1" dirty="0">
                <a:solidFill>
                  <a:schemeClr val="tx1"/>
                </a:solidFill>
              </a:rPr>
              <a:t>Coastal erosion</a:t>
            </a:r>
          </a:p>
          <a:p>
            <a:r>
              <a:rPr lang="en-US" i="1" dirty="0">
                <a:solidFill>
                  <a:schemeClr val="tx1"/>
                </a:solidFill>
              </a:rPr>
              <a:t>River flooding</a:t>
            </a:r>
          </a:p>
          <a:p>
            <a:r>
              <a:rPr lang="en-US" i="1" dirty="0">
                <a:solidFill>
                  <a:schemeClr val="tx1"/>
                </a:solidFill>
              </a:rPr>
              <a:t>Marine flooding</a:t>
            </a:r>
          </a:p>
          <a:p>
            <a:r>
              <a:rPr lang="en-US" i="1" dirty="0">
                <a:solidFill>
                  <a:schemeClr val="tx1"/>
                </a:solidFill>
              </a:rPr>
              <a:t>Salinization</a:t>
            </a:r>
          </a:p>
          <a:p>
            <a:r>
              <a:rPr lang="en-US" i="1" dirty="0">
                <a:solidFill>
                  <a:schemeClr val="tx1"/>
                </a:solidFill>
              </a:rPr>
              <a:t>Navigability</a:t>
            </a:r>
          </a:p>
          <a:p>
            <a:r>
              <a:rPr lang="en-US" i="1" dirty="0">
                <a:solidFill>
                  <a:schemeClr val="tx1"/>
                </a:solidFill>
              </a:rPr>
              <a:t>Env. degradation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en-US" i="1" dirty="0">
              <a:solidFill>
                <a:schemeClr val="tx1"/>
              </a:solidFill>
            </a:endParaRPr>
          </a:p>
          <a:p>
            <a:endParaRPr lang="nl-NL" i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D71318-5961-43BD-A3DC-66C972B19AC6}"/>
              </a:ext>
            </a:extLst>
          </p:cNvPr>
          <p:cNvPicPr/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61" y="5819443"/>
            <a:ext cx="1286540" cy="1038557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283CB2-AB0A-4876-B3E7-E6C1AEE82333}"/>
              </a:ext>
            </a:extLst>
          </p:cNvPr>
          <p:cNvPicPr/>
          <p:nvPr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96" y="5801831"/>
            <a:ext cx="1176669" cy="1056169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54DB2B-C7BE-4E2C-8200-319214F4C78E}"/>
              </a:ext>
            </a:extLst>
          </p:cNvPr>
          <p:cNvPicPr/>
          <p:nvPr/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44" y="5805376"/>
            <a:ext cx="1222744" cy="105262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8C050C-8526-41C3-A0B4-39FEC13ABF7D}"/>
              </a:ext>
            </a:extLst>
          </p:cNvPr>
          <p:cNvSpPr txBox="1"/>
          <p:nvPr/>
        </p:nvSpPr>
        <p:spPr>
          <a:xfrm>
            <a:off x="6530343" y="5556418"/>
            <a:ext cx="7584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SERRP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7A23F-B215-47DA-AC8D-55252ED4C194}"/>
              </a:ext>
            </a:extLst>
          </p:cNvPr>
          <p:cNvSpPr txBox="1"/>
          <p:nvPr/>
        </p:nvSpPr>
        <p:spPr>
          <a:xfrm>
            <a:off x="4570806" y="5539053"/>
            <a:ext cx="148855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OMVS 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978E5A-65CB-4E06-BB00-644716DE677D}"/>
              </a:ext>
            </a:extLst>
          </p:cNvPr>
          <p:cNvSpPr txBox="1"/>
          <p:nvPr/>
        </p:nvSpPr>
        <p:spPr>
          <a:xfrm>
            <a:off x="3405288" y="5523884"/>
            <a:ext cx="8584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</a:rPr>
              <a:t>PROGEP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6570793-8704-4009-B65A-4A74AAFC89FD}"/>
              </a:ext>
            </a:extLst>
          </p:cNvPr>
          <p:cNvSpPr/>
          <p:nvPr/>
        </p:nvSpPr>
        <p:spPr>
          <a:xfrm>
            <a:off x="470899" y="5885379"/>
            <a:ext cx="1748319" cy="330486"/>
          </a:xfrm>
          <a:prstGeom prst="round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nl-NL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D1148-5D2C-4C5C-B864-99543E36AC7B}"/>
              </a:ext>
            </a:extLst>
          </p:cNvPr>
          <p:cNvSpPr/>
          <p:nvPr/>
        </p:nvSpPr>
        <p:spPr>
          <a:xfrm>
            <a:off x="3236361" y="3154166"/>
            <a:ext cx="2424700" cy="287678"/>
          </a:xfrm>
          <a:prstGeom prst="roundRect">
            <a:avLst/>
          </a:prstGeom>
          <a:noFill/>
          <a:ln w="57150">
            <a:solidFill>
              <a:srgbClr val="C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6" name="Graphic 25" descr="Cursor">
            <a:extLst>
              <a:ext uri="{FF2B5EF4-FFF2-40B4-BE49-F238E27FC236}">
                <a16:creationId xmlns:a16="http://schemas.microsoft.com/office/drawing/2014/main" id="{F8D392A3-2119-4C6A-B580-562406DE95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205591">
            <a:off x="5071190" y="3081392"/>
            <a:ext cx="583471" cy="583471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79E1594B-F550-4D4A-931D-4D408B569069}"/>
              </a:ext>
            </a:extLst>
          </p:cNvPr>
          <p:cNvSpPr/>
          <p:nvPr/>
        </p:nvSpPr>
        <p:spPr>
          <a:xfrm>
            <a:off x="7121525" y="81915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51810C21-E8B6-42DC-9B4E-3CBC644430C0}"/>
              </a:ext>
            </a:extLst>
          </p:cNvPr>
          <p:cNvSpPr/>
          <p:nvPr/>
        </p:nvSpPr>
        <p:spPr>
          <a:xfrm>
            <a:off x="9712325" y="93027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5014AA19-52D4-4FAD-A1C4-E66C81B0213A}"/>
              </a:ext>
            </a:extLst>
          </p:cNvPr>
          <p:cNvSpPr/>
          <p:nvPr/>
        </p:nvSpPr>
        <p:spPr>
          <a:xfrm>
            <a:off x="10699750" y="82867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9967EFF9-8518-4BFD-AC95-9EDF0BF1AD26}"/>
              </a:ext>
            </a:extLst>
          </p:cNvPr>
          <p:cNvSpPr/>
          <p:nvPr/>
        </p:nvSpPr>
        <p:spPr>
          <a:xfrm>
            <a:off x="7235825" y="2022475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25F92114-2B57-4A9B-96F3-0C270E9513C5}"/>
              </a:ext>
            </a:extLst>
          </p:cNvPr>
          <p:cNvSpPr/>
          <p:nvPr/>
        </p:nvSpPr>
        <p:spPr>
          <a:xfrm>
            <a:off x="8362950" y="217805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2FEA88B5-812B-4013-A4CF-A2AAD7426650}"/>
              </a:ext>
            </a:extLst>
          </p:cNvPr>
          <p:cNvSpPr/>
          <p:nvPr/>
        </p:nvSpPr>
        <p:spPr>
          <a:xfrm>
            <a:off x="10896600" y="173355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EE680D16-C9F4-4C47-8608-64C47E62A978}"/>
              </a:ext>
            </a:extLst>
          </p:cNvPr>
          <p:cNvSpPr/>
          <p:nvPr/>
        </p:nvSpPr>
        <p:spPr>
          <a:xfrm>
            <a:off x="10775950" y="2133600"/>
            <a:ext cx="228600" cy="200025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735877"/>
      </p:ext>
    </p:extLst>
  </p:cSld>
  <p:clrMapOvr>
    <a:masterClrMapping/>
  </p:clrMapOvr>
</p:sld>
</file>

<file path=ppt/theme/theme1.xml><?xml version="1.0" encoding="utf-8"?>
<a:theme xmlns:a="http://schemas.openxmlformats.org/drawingml/2006/main" name="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Deltares - Sjabloon NL.potx" id="{B5042D55-6068-4240-A1FC-01315EC513B9}" vid="{8C6F3C8F-138B-4215-B743-53866FE2FE19}"/>
    </a:ext>
  </a:extLst>
</a:theme>
</file>

<file path=ppt/theme/theme2.xml><?xml version="1.0" encoding="utf-8"?>
<a:theme xmlns:a="http://schemas.openxmlformats.org/drawingml/2006/main" name="1_Deltares">
  <a:themeElements>
    <a:clrScheme name="Deltares">
      <a:dk1>
        <a:sysClr val="windowText" lastClr="000000"/>
      </a:dk1>
      <a:lt1>
        <a:sysClr val="window" lastClr="FFFFFF"/>
      </a:lt1>
      <a:dk2>
        <a:srgbClr val="080C80"/>
      </a:dk2>
      <a:lt2>
        <a:srgbClr val="F2F2F2"/>
      </a:lt2>
      <a:accent1>
        <a:srgbClr val="080C80"/>
      </a:accent1>
      <a:accent2>
        <a:srgbClr val="0D38E0"/>
      </a:accent2>
      <a:accent3>
        <a:srgbClr val="0EBBF0"/>
      </a:accent3>
      <a:accent4>
        <a:srgbClr val="00B389"/>
      </a:accent4>
      <a:accent5>
        <a:srgbClr val="00CC96"/>
      </a:accent5>
      <a:accent6>
        <a:srgbClr val="00E6A1"/>
      </a:accent6>
      <a:hlink>
        <a:srgbClr val="0D38E0"/>
      </a:hlink>
      <a:folHlink>
        <a:srgbClr val="707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ltares - Sjabloon NL.potx" id="{B5042D55-6068-4240-A1FC-01315EC513B9}" vid="{8C6F3C8F-138B-4215-B743-53866FE2FE19}"/>
    </a:ext>
  </a:extLst>
</a:theme>
</file>

<file path=ppt/theme/theme3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Deltares">
      <a:dk1>
        <a:sysClr val="windowText" lastClr="000000"/>
      </a:dk1>
      <a:lt1>
        <a:sysClr val="window" lastClr="FFFFFF"/>
      </a:lt1>
      <a:dk2>
        <a:srgbClr val="0A28A3"/>
      </a:dk2>
      <a:lt2>
        <a:srgbClr val="FFFFFF"/>
      </a:lt2>
      <a:accent1>
        <a:srgbClr val="0A28A3"/>
      </a:accent1>
      <a:accent2>
        <a:srgbClr val="0E43F0"/>
      </a:accent2>
      <a:accent3>
        <a:srgbClr val="0ECAF0"/>
      </a:accent3>
      <a:accent4>
        <a:srgbClr val="00B389"/>
      </a:accent4>
      <a:accent5>
        <a:srgbClr val="00CC96"/>
      </a:accent5>
      <a:accent6>
        <a:srgbClr val="00E6A1"/>
      </a:accent6>
      <a:hlink>
        <a:srgbClr val="0E43F0"/>
      </a:hlink>
      <a:folHlink>
        <a:srgbClr val="0A28A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ECBE09418E094297756BB7D28E2B2D" ma:contentTypeVersion="13" ma:contentTypeDescription="Een nieuw document maken." ma:contentTypeScope="" ma:versionID="43c57db1ef9d2047f0afe528fe94cd7b">
  <xsd:schema xmlns:xsd="http://www.w3.org/2001/XMLSchema" xmlns:xs="http://www.w3.org/2001/XMLSchema" xmlns:p="http://schemas.microsoft.com/office/2006/metadata/properties" xmlns:ns2="5db5d4ef-9fd2-45ea-8e34-77d63cce28d8" xmlns:ns3="9dc10479-9fe1-482d-8b13-fa9fc147c365" xmlns:ns4="58dc3081-d8a1-4e92-884a-04f6ca0fc63f" targetNamespace="http://schemas.microsoft.com/office/2006/metadata/properties" ma:root="true" ma:fieldsID="752a5c63f437750ef2cedcd6166ab022" ns2:_="" ns3:_="" ns4:_="">
    <xsd:import namespace="5db5d4ef-9fd2-45ea-8e34-77d63cce28d8"/>
    <xsd:import namespace="9dc10479-9fe1-482d-8b13-fa9fc147c365"/>
    <xsd:import namespace="58dc3081-d8a1-4e92-884a-04f6ca0fc6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KeywordTaxHTField" minOccurs="0"/>
                <xsd:element ref="ns4:TaxCatchAll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b5d4ef-9fd2-45ea-8e34-77d63cce28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10479-9fe1-482d-8b13-fa9fc147c365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Ondernemingstrefwoorden" ma:fieldId="{23f27201-bee3-471e-b2e7-b64fd8b7ca38}" ma:taxonomyMulti="true" ma:sspId="23b92cde-922f-41e6-b057-b97c56e4b7ba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c3081-d8a1-4e92-884a-04f6ca0fc63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c65bc13-3d8f-49fb-9e07-0ee17562167c}" ma:internalName="TaxCatchAll" ma:showField="CatchAllData" ma:web="9dc10479-9fe1-482d-8b13-fa9fc147c3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8dc3081-d8a1-4e92-884a-04f6ca0fc63f"/>
    <TaxKeywordTaxHTField xmlns="9dc10479-9fe1-482d-8b13-fa9fc147c365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5636F5E9-25BB-4734-86C2-FD32BCBA5C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A67F7B-C755-40AF-BDCD-D66D8F7ED1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b5d4ef-9fd2-45ea-8e34-77d63cce28d8"/>
    <ds:schemaRef ds:uri="9dc10479-9fe1-482d-8b13-fa9fc147c365"/>
    <ds:schemaRef ds:uri="58dc3081-d8a1-4e92-884a-04f6ca0fc6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338BAD-8BA4-4C42-A850-147A5D210631}">
  <ds:schemaRefs>
    <ds:schemaRef ds:uri="http://purl.org/dc/elements/1.1/"/>
    <ds:schemaRef ds:uri="http://schemas.microsoft.com/office/2006/metadata/properties"/>
    <ds:schemaRef ds:uri="9dc10479-9fe1-482d-8b13-fa9fc147c365"/>
    <ds:schemaRef ds:uri="5db5d4ef-9fd2-45ea-8e34-77d63cce28d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8dc3081-d8a1-4e92-884a-04f6ca0fc63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Deltares - Sjabloon NL</Template>
  <TotalTime>414</TotalTime>
  <Words>1440</Words>
  <Application>Microsoft Office PowerPoint</Application>
  <PresentationFormat>Widescreen</PresentationFormat>
  <Paragraphs>341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Deltares</vt:lpstr>
      <vt:lpstr>1_Deltares</vt:lpstr>
      <vt:lpstr>PowerPoint Presentation</vt:lpstr>
      <vt:lpstr>SO Deltaportfolio</vt:lpstr>
      <vt:lpstr>Why a deltaportfolio?</vt:lpstr>
      <vt:lpstr>Activities</vt:lpstr>
      <vt:lpstr>Framework</vt:lpstr>
      <vt:lpstr>Startscherm</vt:lpstr>
      <vt:lpstr>Set-up Delta description</vt:lpstr>
      <vt:lpstr>* Senegal River Watershed: 350000 km2 * Shared between Guinea, Mali, Senegal and Mauritania * Length: 1800 km      </vt:lpstr>
      <vt:lpstr>* Senegal River Watershed: 350000 km2 * Shared between Guinea, Mali, Senegal and Mauritania * Length: 1800 km      </vt:lpstr>
      <vt:lpstr>* Senegal River Watershed: 350000 km2 * Shared between Guinea, Mali, Senegal and Mauritania * Length: 1800 km      </vt:lpstr>
      <vt:lpstr>* Number of inhabitants: 12 Million * GDP: 120 Billion, ow which agriculture 40% * 40% of Vietnam’s cereal production (mainly rice) * 75% of Vietnam’s aquaculture production * 38% of Vietnam’s marine fishery * 40% of Vietnam’   </vt:lpstr>
      <vt:lpstr>PowerPoint Presentation</vt:lpstr>
      <vt:lpstr>PowerPoint Presentation</vt:lpstr>
      <vt:lpstr>Framework</vt:lpstr>
      <vt:lpstr>PowerPoint Presentation</vt:lpstr>
      <vt:lpstr>PowerPoint Presentation</vt:lpstr>
      <vt:lpstr>PowerPoint Presentation</vt:lpstr>
      <vt:lpstr>Concluding</vt:lpstr>
      <vt:lpstr>And ….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Ida de Groot - Wallast</dc:creator>
  <dc:description>Template implementation by HQ Solutions B.V.</dc:description>
  <cp:lastModifiedBy>Charlotte van Strien</cp:lastModifiedBy>
  <cp:revision>20</cp:revision>
  <dcterms:created xsi:type="dcterms:W3CDTF">2022-12-19T16:24:37Z</dcterms:created>
  <dcterms:modified xsi:type="dcterms:W3CDTF">2023-07-21T15:42:22Z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0x01010080ECBE09418E094297756BB7D28E2B2D</vt:lpwstr>
  </property>
  <property fmtid="{D5CDD505-2E9C-101B-9397-08002B2CF9AE}" pid="3" name="TaxKeyword">
    <vt:lpwstr/>
  </property>
</Properties>
</file>